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8" r:id="rId1"/>
  </p:sldMasterIdLst>
  <p:notesMasterIdLst>
    <p:notesMasterId r:id="rId63"/>
  </p:notesMasterIdLst>
  <p:handoutMasterIdLst>
    <p:handoutMasterId r:id="rId64"/>
  </p:handoutMasterIdLst>
  <p:sldIdLst>
    <p:sldId id="256" r:id="rId2"/>
    <p:sldId id="490" r:id="rId3"/>
    <p:sldId id="483" r:id="rId4"/>
    <p:sldId id="499" r:id="rId5"/>
    <p:sldId id="308" r:id="rId6"/>
    <p:sldId id="466" r:id="rId7"/>
    <p:sldId id="482" r:id="rId8"/>
    <p:sldId id="468" r:id="rId9"/>
    <p:sldId id="469" r:id="rId10"/>
    <p:sldId id="470" r:id="rId11"/>
    <p:sldId id="471" r:id="rId12"/>
    <p:sldId id="472" r:id="rId13"/>
    <p:sldId id="473" r:id="rId14"/>
    <p:sldId id="474" r:id="rId15"/>
    <p:sldId id="475" r:id="rId16"/>
    <p:sldId id="491" r:id="rId17"/>
    <p:sldId id="258" r:id="rId18"/>
    <p:sldId id="305" r:id="rId19"/>
    <p:sldId id="467" r:id="rId20"/>
    <p:sldId id="500" r:id="rId21"/>
    <p:sldId id="501" r:id="rId22"/>
    <p:sldId id="259" r:id="rId23"/>
    <p:sldId id="498" r:id="rId24"/>
    <p:sldId id="496" r:id="rId25"/>
    <p:sldId id="334" r:id="rId26"/>
    <p:sldId id="495" r:id="rId27"/>
    <p:sldId id="502" r:id="rId28"/>
    <p:sldId id="497" r:id="rId29"/>
    <p:sldId id="336" r:id="rId30"/>
    <p:sldId id="333" r:id="rId31"/>
    <p:sldId id="268" r:id="rId32"/>
    <p:sldId id="328" r:id="rId33"/>
    <p:sldId id="492" r:id="rId34"/>
    <p:sldId id="486" r:id="rId35"/>
    <p:sldId id="281" r:id="rId36"/>
    <p:sldId id="306" r:id="rId37"/>
    <p:sldId id="355" r:id="rId38"/>
    <p:sldId id="369" r:id="rId39"/>
    <p:sldId id="494" r:id="rId40"/>
    <p:sldId id="485" r:id="rId41"/>
    <p:sldId id="285" r:id="rId42"/>
    <p:sldId id="286" r:id="rId43"/>
    <p:sldId id="287" r:id="rId44"/>
    <p:sldId id="288" r:id="rId45"/>
    <p:sldId id="480" r:id="rId46"/>
    <p:sldId id="283" r:id="rId47"/>
    <p:sldId id="488" r:id="rId48"/>
    <p:sldId id="391" r:id="rId49"/>
    <p:sldId id="295" r:id="rId50"/>
    <p:sldId id="297" r:id="rId51"/>
    <p:sldId id="298" r:id="rId52"/>
    <p:sldId id="299" r:id="rId53"/>
    <p:sldId id="300" r:id="rId54"/>
    <p:sldId id="302" r:id="rId55"/>
    <p:sldId id="303" r:id="rId56"/>
    <p:sldId id="304" r:id="rId57"/>
    <p:sldId id="489" r:id="rId58"/>
    <p:sldId id="357" r:id="rId59"/>
    <p:sldId id="293" r:id="rId60"/>
    <p:sldId id="349" r:id="rId61"/>
    <p:sldId id="504" r:id="rId6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Untitled Section" id="{BB6757A6-B434-4036-A606-D16C0D0550E6}">
          <p14:sldIdLst>
            <p14:sldId id="256"/>
            <p14:sldId id="490"/>
            <p14:sldId id="483"/>
            <p14:sldId id="499"/>
            <p14:sldId id="308"/>
            <p14:sldId id="466"/>
            <p14:sldId id="482"/>
            <p14:sldId id="468"/>
            <p14:sldId id="469"/>
            <p14:sldId id="470"/>
            <p14:sldId id="471"/>
            <p14:sldId id="472"/>
            <p14:sldId id="473"/>
            <p14:sldId id="474"/>
            <p14:sldId id="475"/>
            <p14:sldId id="491"/>
            <p14:sldId id="258"/>
            <p14:sldId id="305"/>
            <p14:sldId id="467"/>
            <p14:sldId id="500"/>
            <p14:sldId id="501"/>
            <p14:sldId id="259"/>
            <p14:sldId id="498"/>
            <p14:sldId id="496"/>
            <p14:sldId id="334"/>
            <p14:sldId id="495"/>
            <p14:sldId id="502"/>
            <p14:sldId id="497"/>
            <p14:sldId id="336"/>
            <p14:sldId id="333"/>
            <p14:sldId id="268"/>
            <p14:sldId id="328"/>
            <p14:sldId id="492"/>
            <p14:sldId id="486"/>
            <p14:sldId id="281"/>
            <p14:sldId id="306"/>
            <p14:sldId id="355"/>
            <p14:sldId id="369"/>
            <p14:sldId id="494"/>
            <p14:sldId id="485"/>
            <p14:sldId id="285"/>
            <p14:sldId id="286"/>
            <p14:sldId id="287"/>
            <p14:sldId id="288"/>
            <p14:sldId id="480"/>
            <p14:sldId id="283"/>
            <p14:sldId id="488"/>
            <p14:sldId id="391"/>
            <p14:sldId id="295"/>
            <p14:sldId id="297"/>
            <p14:sldId id="298"/>
            <p14:sldId id="299"/>
            <p14:sldId id="300"/>
            <p14:sldId id="302"/>
            <p14:sldId id="303"/>
            <p14:sldId id="304"/>
            <p14:sldId id="489"/>
            <p14:sldId id="357"/>
            <p14:sldId id="293"/>
            <p14:sldId id="349"/>
            <p14:sldId id="504"/>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st" initials="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00F66F"/>
    <a:srgbClr val="007A37"/>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6" autoAdjust="0"/>
    <p:restoredTop sz="96863" autoAdjust="0"/>
  </p:normalViewPr>
  <p:slideViewPr>
    <p:cSldViewPr>
      <p:cViewPr>
        <p:scale>
          <a:sx n="110" d="100"/>
          <a:sy n="110" d="100"/>
        </p:scale>
        <p:origin x="-6" y="894"/>
      </p:cViewPr>
      <p:guideLst>
        <p:guide orient="horz" pos="2160"/>
        <p:guide pos="2880"/>
      </p:guideLst>
    </p:cSldViewPr>
  </p:slideViewPr>
  <p:outlineViewPr>
    <p:cViewPr>
      <p:scale>
        <a:sx n="33" d="100"/>
        <a:sy n="33" d="100"/>
      </p:scale>
      <p:origin x="0" y="57102"/>
    </p:cViewPr>
  </p:outlineViewPr>
  <p:notesTextViewPr>
    <p:cViewPr>
      <p:scale>
        <a:sx n="100" d="100"/>
        <a:sy n="100" d="100"/>
      </p:scale>
      <p:origin x="0" y="0"/>
    </p:cViewPr>
  </p:notesTextViewPr>
  <p:sorterViewPr>
    <p:cViewPr>
      <p:scale>
        <a:sx n="66" d="100"/>
        <a:sy n="66" d="100"/>
      </p:scale>
      <p:origin x="0" y="936"/>
    </p:cViewPr>
  </p:sorterViewPr>
  <p:notesViewPr>
    <p:cSldViewPr>
      <p:cViewPr varScale="1">
        <p:scale>
          <a:sx n="79" d="100"/>
          <a:sy n="79" d="100"/>
        </p:scale>
        <p:origin x="-199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14" eaLnBrk="1" hangingPunct="1">
              <a:defRPr sz="1200"/>
            </a:lvl1pPr>
          </a:lstStyle>
          <a:p>
            <a:pPr>
              <a:defRPr/>
            </a:pPr>
            <a:endParaRPr lang="en-US" dirty="0"/>
          </a:p>
        </p:txBody>
      </p:sp>
      <p:sp>
        <p:nvSpPr>
          <p:cNvPr id="4096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14" eaLnBrk="1" hangingPunct="1">
              <a:defRPr sz="1200"/>
            </a:lvl1pPr>
          </a:lstStyle>
          <a:p>
            <a:pPr>
              <a:defRPr/>
            </a:pPr>
            <a:endParaRPr lang="en-US" dirty="0"/>
          </a:p>
        </p:txBody>
      </p:sp>
      <p:sp>
        <p:nvSpPr>
          <p:cNvPr id="4096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14" eaLnBrk="1" hangingPunct="1">
              <a:defRPr sz="1200"/>
            </a:lvl1pPr>
          </a:lstStyle>
          <a:p>
            <a:pPr>
              <a:defRPr/>
            </a:pPr>
            <a:endParaRPr lang="en-US" dirty="0"/>
          </a:p>
        </p:txBody>
      </p:sp>
      <p:sp>
        <p:nvSpPr>
          <p:cNvPr id="4096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14" eaLnBrk="1" hangingPunct="1">
              <a:defRPr sz="1200"/>
            </a:lvl1pPr>
          </a:lstStyle>
          <a:p>
            <a:pPr>
              <a:defRPr/>
            </a:pPr>
            <a:fld id="{1E678FBE-3170-4704-9F3A-12F75E223F7B}" type="slidenum">
              <a:rPr lang="en-US"/>
              <a:pPr>
                <a:defRPr/>
              </a:pPr>
              <a:t>‹#›</a:t>
            </a:fld>
            <a:endParaRPr lang="en-US" dirty="0"/>
          </a:p>
        </p:txBody>
      </p:sp>
    </p:spTree>
    <p:extLst>
      <p:ext uri="{BB962C8B-B14F-4D97-AF65-F5344CB8AC3E}">
        <p14:creationId xmlns:p14="http://schemas.microsoft.com/office/powerpoint/2010/main" val="1061560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14" eaLnBrk="1" hangingPunct="1">
              <a:defRPr sz="1200"/>
            </a:lvl1pPr>
          </a:lstStyle>
          <a:p>
            <a:pPr>
              <a:defRPr/>
            </a:pPr>
            <a:endParaRPr lang="en-US" dirty="0"/>
          </a:p>
        </p:txBody>
      </p:sp>
      <p:sp>
        <p:nvSpPr>
          <p:cNvPr id="3891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14" eaLnBrk="1" hangingPunct="1">
              <a:defRPr sz="1200"/>
            </a:lvl1pPr>
          </a:lstStyle>
          <a:p>
            <a:pPr>
              <a:defRPr/>
            </a:pPr>
            <a:endParaRPr lang="en-US" dirty="0"/>
          </a:p>
        </p:txBody>
      </p:sp>
      <p:sp>
        <p:nvSpPr>
          <p:cNvPr id="942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891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14" eaLnBrk="1" hangingPunct="1">
              <a:defRPr sz="1200"/>
            </a:lvl1pPr>
          </a:lstStyle>
          <a:p>
            <a:pPr>
              <a:defRPr/>
            </a:pPr>
            <a:endParaRPr lang="en-US" dirty="0"/>
          </a:p>
        </p:txBody>
      </p:sp>
      <p:sp>
        <p:nvSpPr>
          <p:cNvPr id="3891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14" eaLnBrk="1" hangingPunct="1">
              <a:defRPr sz="1200"/>
            </a:lvl1pPr>
          </a:lstStyle>
          <a:p>
            <a:pPr>
              <a:defRPr/>
            </a:pPr>
            <a:fld id="{64397D3D-5014-4825-BFC1-FEF1F42DAF0F}" type="slidenum">
              <a:rPr lang="en-US"/>
              <a:pPr>
                <a:defRPr/>
              </a:pPr>
              <a:t>‹#›</a:t>
            </a:fld>
            <a:endParaRPr lang="en-US" dirty="0"/>
          </a:p>
        </p:txBody>
      </p:sp>
    </p:spTree>
    <p:extLst>
      <p:ext uri="{BB962C8B-B14F-4D97-AF65-F5344CB8AC3E}">
        <p14:creationId xmlns:p14="http://schemas.microsoft.com/office/powerpoint/2010/main" val="2360091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endParaRPr lang="en-US" b="1" dirty="0" smtClean="0"/>
          </a:p>
          <a:p>
            <a:pPr eaLnBrk="1" hangingPunct="1"/>
            <a:endParaRPr lang="en-US" b="1" dirty="0" smtClean="0"/>
          </a:p>
        </p:txBody>
      </p:sp>
      <p:sp>
        <p:nvSpPr>
          <p:cNvPr id="95236" name="Slide Number Placeholder 3"/>
          <p:cNvSpPr>
            <a:spLocks noGrp="1"/>
          </p:cNvSpPr>
          <p:nvPr>
            <p:ph type="sldNum" sz="quarter" idx="5"/>
          </p:nvPr>
        </p:nvSpPr>
        <p:spPr>
          <a:noFill/>
        </p:spPr>
        <p:txBody>
          <a:bodyPr/>
          <a:lstStyle/>
          <a:p>
            <a:pPr defTabSz="930275"/>
            <a:fld id="{20CF0180-B226-4549-B50D-67EBFA3B2EE2}" type="slidenum">
              <a:rPr lang="en-US" smtClean="0"/>
              <a:pPr defTabSz="930275"/>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b="1" dirty="0" smtClean="0"/>
          </a:p>
        </p:txBody>
      </p:sp>
      <p:sp>
        <p:nvSpPr>
          <p:cNvPr id="124932" name="Slide Number Placeholder 3"/>
          <p:cNvSpPr>
            <a:spLocks noGrp="1"/>
          </p:cNvSpPr>
          <p:nvPr>
            <p:ph type="sldNum" sz="quarter" idx="5"/>
          </p:nvPr>
        </p:nvSpPr>
        <p:spPr>
          <a:noFill/>
        </p:spPr>
        <p:txBody>
          <a:bodyPr/>
          <a:lstStyle/>
          <a:p>
            <a:pPr defTabSz="930275"/>
            <a:fld id="{E9CB241B-84BE-4BB9-B3E8-8BEB6E86EEDE}" type="slidenum">
              <a:rPr lang="en-US" smtClean="0"/>
              <a:pPr defTabSz="930275"/>
              <a:t>31</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pPr eaLnBrk="1" hangingPunct="1"/>
            <a:endParaRPr lang="en-US" sz="1600" dirty="0" smtClean="0"/>
          </a:p>
        </p:txBody>
      </p:sp>
      <p:sp>
        <p:nvSpPr>
          <p:cNvPr id="125956" name="Slide Number Placeholder 3"/>
          <p:cNvSpPr>
            <a:spLocks noGrp="1"/>
          </p:cNvSpPr>
          <p:nvPr>
            <p:ph type="sldNum" sz="quarter" idx="5"/>
          </p:nvPr>
        </p:nvSpPr>
        <p:spPr>
          <a:noFill/>
        </p:spPr>
        <p:txBody>
          <a:bodyPr/>
          <a:lstStyle/>
          <a:p>
            <a:pPr defTabSz="930275"/>
            <a:fld id="{B741F7B1-54EB-4F18-8BEE-1E22B1CC9C4B}" type="slidenum">
              <a:rPr lang="en-US" smtClean="0"/>
              <a:pPr defTabSz="930275"/>
              <a:t>32</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pPr eaLnBrk="1" hangingPunct="1"/>
            <a:endParaRPr lang="en-US" sz="1600" dirty="0" smtClean="0"/>
          </a:p>
        </p:txBody>
      </p:sp>
      <p:sp>
        <p:nvSpPr>
          <p:cNvPr id="134148" name="Slide Number Placeholder 3"/>
          <p:cNvSpPr>
            <a:spLocks noGrp="1"/>
          </p:cNvSpPr>
          <p:nvPr>
            <p:ph type="sldNum" sz="quarter" idx="5"/>
          </p:nvPr>
        </p:nvSpPr>
        <p:spPr>
          <a:noFill/>
        </p:spPr>
        <p:txBody>
          <a:bodyPr/>
          <a:lstStyle/>
          <a:p>
            <a:pPr defTabSz="930275"/>
            <a:fld id="{AF8A025A-9849-402C-89AC-021FA01FE719}" type="slidenum">
              <a:rPr lang="en-US" smtClean="0"/>
              <a:pPr defTabSz="930275"/>
              <a:t>35</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pPr eaLnBrk="1" hangingPunct="1"/>
            <a:endParaRPr lang="en-US" sz="1600" dirty="0" smtClean="0"/>
          </a:p>
        </p:txBody>
      </p:sp>
      <p:sp>
        <p:nvSpPr>
          <p:cNvPr id="136196" name="Slide Number Placeholder 3"/>
          <p:cNvSpPr>
            <a:spLocks noGrp="1"/>
          </p:cNvSpPr>
          <p:nvPr>
            <p:ph type="sldNum" sz="quarter" idx="5"/>
          </p:nvPr>
        </p:nvSpPr>
        <p:spPr>
          <a:noFill/>
        </p:spPr>
        <p:txBody>
          <a:bodyPr/>
          <a:lstStyle/>
          <a:p>
            <a:pPr defTabSz="930275"/>
            <a:fld id="{D723820C-912B-4ECE-97AB-3638D59C142F}" type="slidenum">
              <a:rPr lang="en-US" smtClean="0"/>
              <a:pPr defTabSz="930275"/>
              <a:t>36</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pPr eaLnBrk="1" hangingPunct="1"/>
            <a:endParaRPr lang="en-US" sz="1600" dirty="0" smtClean="0"/>
          </a:p>
        </p:txBody>
      </p:sp>
      <p:sp>
        <p:nvSpPr>
          <p:cNvPr id="132100" name="Slide Number Placeholder 3"/>
          <p:cNvSpPr>
            <a:spLocks noGrp="1"/>
          </p:cNvSpPr>
          <p:nvPr>
            <p:ph type="sldNum" sz="quarter" idx="5"/>
          </p:nvPr>
        </p:nvSpPr>
        <p:spPr>
          <a:noFill/>
        </p:spPr>
        <p:txBody>
          <a:bodyPr/>
          <a:lstStyle/>
          <a:p>
            <a:pPr defTabSz="930275"/>
            <a:fld id="{4BFDB71F-3CF8-46AD-AC91-30A599E184BC}" type="slidenum">
              <a:rPr lang="en-US" smtClean="0"/>
              <a:pPr defTabSz="930275"/>
              <a:t>37</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endParaRPr lang="en-US" dirty="0" smtClean="0"/>
          </a:p>
        </p:txBody>
      </p:sp>
      <p:sp>
        <p:nvSpPr>
          <p:cNvPr id="140292" name="Slide Number Placeholder 3"/>
          <p:cNvSpPr>
            <a:spLocks noGrp="1"/>
          </p:cNvSpPr>
          <p:nvPr>
            <p:ph type="sldNum" sz="quarter" idx="5"/>
          </p:nvPr>
        </p:nvSpPr>
        <p:spPr>
          <a:noFill/>
        </p:spPr>
        <p:txBody>
          <a:bodyPr/>
          <a:lstStyle/>
          <a:p>
            <a:pPr defTabSz="930275"/>
            <a:fld id="{ACC71456-FC4A-4310-BA32-4A3661B57527}" type="slidenum">
              <a:rPr lang="en-US" smtClean="0"/>
              <a:pPr defTabSz="930275"/>
              <a:t>38</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pPr eaLnBrk="1" hangingPunct="1"/>
            <a:r>
              <a:rPr lang="en-US" sz="1600" b="1" dirty="0" smtClean="0"/>
              <a:t>Erin==============</a:t>
            </a:r>
          </a:p>
        </p:txBody>
      </p:sp>
      <p:sp>
        <p:nvSpPr>
          <p:cNvPr id="145412" name="Slide Number Placeholder 3"/>
          <p:cNvSpPr>
            <a:spLocks noGrp="1"/>
          </p:cNvSpPr>
          <p:nvPr>
            <p:ph type="sldNum" sz="quarter" idx="5"/>
          </p:nvPr>
        </p:nvSpPr>
        <p:spPr>
          <a:noFill/>
        </p:spPr>
        <p:txBody>
          <a:bodyPr/>
          <a:lstStyle/>
          <a:p>
            <a:pPr defTabSz="930275"/>
            <a:fld id="{39B87056-919C-4F14-8334-0D13E1F84A07}" type="slidenum">
              <a:rPr lang="en-US" smtClean="0"/>
              <a:pPr defTabSz="930275"/>
              <a:t>41</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pPr eaLnBrk="1" hangingPunct="1"/>
            <a:endParaRPr lang="en-US" sz="1600" dirty="0" smtClean="0"/>
          </a:p>
        </p:txBody>
      </p:sp>
      <p:sp>
        <p:nvSpPr>
          <p:cNvPr id="146436" name="Slide Number Placeholder 3"/>
          <p:cNvSpPr>
            <a:spLocks noGrp="1"/>
          </p:cNvSpPr>
          <p:nvPr>
            <p:ph type="sldNum" sz="quarter" idx="5"/>
          </p:nvPr>
        </p:nvSpPr>
        <p:spPr>
          <a:noFill/>
        </p:spPr>
        <p:txBody>
          <a:bodyPr/>
          <a:lstStyle/>
          <a:p>
            <a:pPr defTabSz="930275"/>
            <a:fld id="{C3F973C7-D7B9-450C-9339-31CEA94D2465}" type="slidenum">
              <a:rPr lang="en-US" smtClean="0"/>
              <a:pPr defTabSz="930275"/>
              <a:t>42</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pPr eaLnBrk="1" hangingPunct="1"/>
            <a:endParaRPr lang="en-US" sz="1600" b="1" dirty="0" smtClean="0"/>
          </a:p>
        </p:txBody>
      </p:sp>
      <p:sp>
        <p:nvSpPr>
          <p:cNvPr id="147460" name="Slide Number Placeholder 3"/>
          <p:cNvSpPr>
            <a:spLocks noGrp="1"/>
          </p:cNvSpPr>
          <p:nvPr>
            <p:ph type="sldNum" sz="quarter" idx="5"/>
          </p:nvPr>
        </p:nvSpPr>
        <p:spPr>
          <a:noFill/>
        </p:spPr>
        <p:txBody>
          <a:bodyPr/>
          <a:lstStyle/>
          <a:p>
            <a:pPr defTabSz="930275"/>
            <a:fld id="{05FE46C5-CF2F-4016-BEB4-860CF4808DAE}" type="slidenum">
              <a:rPr lang="en-US" smtClean="0"/>
              <a:pPr defTabSz="930275"/>
              <a:t>43</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pPr eaLnBrk="1" hangingPunct="1"/>
            <a:endParaRPr lang="en-US" sz="1600" b="1" dirty="0" smtClean="0"/>
          </a:p>
        </p:txBody>
      </p:sp>
      <p:sp>
        <p:nvSpPr>
          <p:cNvPr id="148484" name="Slide Number Placeholder 3"/>
          <p:cNvSpPr>
            <a:spLocks noGrp="1"/>
          </p:cNvSpPr>
          <p:nvPr>
            <p:ph type="sldNum" sz="quarter" idx="5"/>
          </p:nvPr>
        </p:nvSpPr>
        <p:spPr>
          <a:noFill/>
        </p:spPr>
        <p:txBody>
          <a:bodyPr/>
          <a:lstStyle/>
          <a:p>
            <a:pPr defTabSz="930275"/>
            <a:fld id="{AE1841A6-53DD-4345-BA0F-84ABF5EEECDA}" type="slidenum">
              <a:rPr lang="en-US" smtClean="0"/>
              <a:pPr defTabSz="930275"/>
              <a:t>44</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4397D3D-5014-4825-BFC1-FEF1F42DAF0F}"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pPr eaLnBrk="1" hangingPunct="1"/>
            <a:endParaRPr lang="en-US" sz="1600" b="1" dirty="0" smtClean="0"/>
          </a:p>
        </p:txBody>
      </p:sp>
      <p:sp>
        <p:nvSpPr>
          <p:cNvPr id="149508" name="Slide Number Placeholder 3"/>
          <p:cNvSpPr>
            <a:spLocks noGrp="1"/>
          </p:cNvSpPr>
          <p:nvPr>
            <p:ph type="sldNum" sz="quarter" idx="5"/>
          </p:nvPr>
        </p:nvSpPr>
        <p:spPr>
          <a:noFill/>
        </p:spPr>
        <p:txBody>
          <a:bodyPr/>
          <a:lstStyle/>
          <a:p>
            <a:pPr defTabSz="930275"/>
            <a:fld id="{864DC42D-3DD6-4843-9C93-9BC82D3AA896}" type="slidenum">
              <a:rPr lang="en-US" smtClean="0"/>
              <a:pPr defTabSz="930275"/>
              <a:t>46</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pPr eaLnBrk="1" hangingPunct="1"/>
            <a:endParaRPr lang="en-US" b="1" dirty="0" smtClean="0"/>
          </a:p>
        </p:txBody>
      </p:sp>
      <p:sp>
        <p:nvSpPr>
          <p:cNvPr id="155652" name="Slide Number Placeholder 3"/>
          <p:cNvSpPr>
            <a:spLocks noGrp="1"/>
          </p:cNvSpPr>
          <p:nvPr>
            <p:ph type="sldNum" sz="quarter" idx="5"/>
          </p:nvPr>
        </p:nvSpPr>
        <p:spPr>
          <a:noFill/>
        </p:spPr>
        <p:txBody>
          <a:bodyPr/>
          <a:lstStyle/>
          <a:p>
            <a:pPr defTabSz="930275"/>
            <a:fld id="{A486E536-E2DC-432D-9826-2334BD0B541C}" type="slidenum">
              <a:rPr lang="en-US" smtClean="0"/>
              <a:pPr defTabSz="930275"/>
              <a:t>48</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pPr eaLnBrk="1" hangingPunct="1"/>
            <a:endParaRPr lang="en-US" b="1" dirty="0" smtClean="0"/>
          </a:p>
        </p:txBody>
      </p:sp>
      <p:sp>
        <p:nvSpPr>
          <p:cNvPr id="155652" name="Slide Number Placeholder 3"/>
          <p:cNvSpPr>
            <a:spLocks noGrp="1"/>
          </p:cNvSpPr>
          <p:nvPr>
            <p:ph type="sldNum" sz="quarter" idx="5"/>
          </p:nvPr>
        </p:nvSpPr>
        <p:spPr>
          <a:noFill/>
        </p:spPr>
        <p:txBody>
          <a:bodyPr/>
          <a:lstStyle/>
          <a:p>
            <a:pPr defTabSz="930275"/>
            <a:fld id="{A486E536-E2DC-432D-9826-2334BD0B541C}" type="slidenum">
              <a:rPr lang="en-US" smtClean="0"/>
              <a:pPr defTabSz="930275"/>
              <a:t>49</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Slide Number Placeholder 3"/>
          <p:cNvSpPr>
            <a:spLocks noGrp="1"/>
          </p:cNvSpPr>
          <p:nvPr>
            <p:ph type="sldNum" sz="quarter" idx="5"/>
          </p:nvPr>
        </p:nvSpPr>
        <p:spPr>
          <a:noFill/>
        </p:spPr>
        <p:txBody>
          <a:bodyPr/>
          <a:lstStyle/>
          <a:p>
            <a:pPr defTabSz="930275"/>
            <a:fld id="{7C0C365F-691C-423C-A5BB-9A20A5FC7E66}" type="slidenum">
              <a:rPr lang="en-US" smtClean="0"/>
              <a:pPr defTabSz="930275"/>
              <a:t>50</a:t>
            </a:fld>
            <a:endParaRPr lang="en-US" dirty="0" smtClean="0"/>
          </a:p>
        </p:txBody>
      </p:sp>
      <p:sp>
        <p:nvSpPr>
          <p:cNvPr id="156676" name="Notes Placeholder 2"/>
          <p:cNvSpPr>
            <a:spLocks noGrp="1"/>
          </p:cNvSpPr>
          <p:nvPr>
            <p:ph type="body" idx="1"/>
          </p:nvPr>
        </p:nvSpPr>
        <p:spPr>
          <a:noFill/>
          <a:ln/>
        </p:spPr>
        <p:txBody>
          <a:bodyPr/>
          <a:lstStyle/>
          <a:p>
            <a:pPr eaLnBrk="1" hangingPunct="1"/>
            <a:endParaRPr lang="en-US" sz="1600" b="1"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Slide Number Placeholder 3"/>
          <p:cNvSpPr>
            <a:spLocks noGrp="1"/>
          </p:cNvSpPr>
          <p:nvPr>
            <p:ph type="sldNum" sz="quarter" idx="5"/>
          </p:nvPr>
        </p:nvSpPr>
        <p:spPr>
          <a:noFill/>
        </p:spPr>
        <p:txBody>
          <a:bodyPr/>
          <a:lstStyle/>
          <a:p>
            <a:pPr defTabSz="930275"/>
            <a:fld id="{A9D53F69-EC38-4652-8E09-EE817AA0A56B}" type="slidenum">
              <a:rPr lang="en-US" smtClean="0"/>
              <a:pPr defTabSz="930275"/>
              <a:t>51</a:t>
            </a:fld>
            <a:endParaRPr lang="en-US" dirty="0" smtClean="0"/>
          </a:p>
        </p:txBody>
      </p:sp>
      <p:sp>
        <p:nvSpPr>
          <p:cNvPr id="157700" name="Notes Placeholder 2"/>
          <p:cNvSpPr>
            <a:spLocks noGrp="1"/>
          </p:cNvSpPr>
          <p:nvPr>
            <p:ph type="body" idx="1"/>
          </p:nvPr>
        </p:nvSpPr>
        <p:spPr>
          <a:noFill/>
          <a:ln/>
        </p:spPr>
        <p:txBody>
          <a:bodyPr/>
          <a:lstStyle/>
          <a:p>
            <a:pPr eaLnBrk="1" hangingPunct="1"/>
            <a:endParaRPr lang="en-US" sz="1600" b="1"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Slide Number Placeholder 3"/>
          <p:cNvSpPr>
            <a:spLocks noGrp="1"/>
          </p:cNvSpPr>
          <p:nvPr>
            <p:ph type="sldNum" sz="quarter" idx="5"/>
          </p:nvPr>
        </p:nvSpPr>
        <p:spPr>
          <a:noFill/>
        </p:spPr>
        <p:txBody>
          <a:bodyPr/>
          <a:lstStyle/>
          <a:p>
            <a:pPr defTabSz="930275"/>
            <a:fld id="{AD1A0398-130D-42AC-8DA7-6A2ED4A50AE3}" type="slidenum">
              <a:rPr lang="en-US" smtClean="0"/>
              <a:pPr defTabSz="930275"/>
              <a:t>52</a:t>
            </a:fld>
            <a:endParaRPr lang="en-US" dirty="0" smtClean="0"/>
          </a:p>
        </p:txBody>
      </p:sp>
      <p:sp>
        <p:nvSpPr>
          <p:cNvPr id="158724" name="Notes Placeholder 2"/>
          <p:cNvSpPr>
            <a:spLocks noGrp="1"/>
          </p:cNvSpPr>
          <p:nvPr>
            <p:ph type="body" idx="1"/>
          </p:nvPr>
        </p:nvSpPr>
        <p:spPr>
          <a:noFill/>
          <a:ln/>
        </p:spPr>
        <p:txBody>
          <a:bodyPr/>
          <a:lstStyle/>
          <a:p>
            <a:pPr eaLnBrk="1" hangingPunct="1"/>
            <a:endParaRPr lang="en-US" sz="1600" b="1"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Slide Number Placeholder 3"/>
          <p:cNvSpPr>
            <a:spLocks noGrp="1"/>
          </p:cNvSpPr>
          <p:nvPr>
            <p:ph type="sldNum" sz="quarter" idx="5"/>
          </p:nvPr>
        </p:nvSpPr>
        <p:spPr>
          <a:noFill/>
        </p:spPr>
        <p:txBody>
          <a:bodyPr/>
          <a:lstStyle/>
          <a:p>
            <a:pPr defTabSz="930275"/>
            <a:fld id="{10A7BC3A-BA04-48C8-B617-9E3BD17F3C94}" type="slidenum">
              <a:rPr lang="en-US" smtClean="0"/>
              <a:pPr defTabSz="930275"/>
              <a:t>53</a:t>
            </a:fld>
            <a:endParaRPr lang="en-US" dirty="0" smtClean="0"/>
          </a:p>
        </p:txBody>
      </p:sp>
      <p:sp>
        <p:nvSpPr>
          <p:cNvPr id="159748" name="Notes Placeholder 2"/>
          <p:cNvSpPr>
            <a:spLocks noGrp="1"/>
          </p:cNvSpPr>
          <p:nvPr>
            <p:ph type="body" idx="1"/>
          </p:nvPr>
        </p:nvSpPr>
        <p:spPr>
          <a:noFill/>
          <a:ln/>
        </p:spPr>
        <p:txBody>
          <a:bodyPr/>
          <a:lstStyle/>
          <a:p>
            <a:pPr eaLnBrk="1" hangingPunct="1"/>
            <a:endParaRPr lang="en-US" sz="1600" b="1"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Slide Number Placeholder 3"/>
          <p:cNvSpPr>
            <a:spLocks noGrp="1"/>
          </p:cNvSpPr>
          <p:nvPr>
            <p:ph type="sldNum" sz="quarter" idx="5"/>
          </p:nvPr>
        </p:nvSpPr>
        <p:spPr>
          <a:noFill/>
        </p:spPr>
        <p:txBody>
          <a:bodyPr/>
          <a:lstStyle/>
          <a:p>
            <a:pPr defTabSz="930275"/>
            <a:fld id="{738011D5-6E16-47D8-9A63-CE4078125A9D}" type="slidenum">
              <a:rPr lang="en-US" smtClean="0"/>
              <a:pPr defTabSz="930275"/>
              <a:t>54</a:t>
            </a:fld>
            <a:endParaRPr lang="en-US" dirty="0" smtClean="0"/>
          </a:p>
        </p:txBody>
      </p:sp>
      <p:sp>
        <p:nvSpPr>
          <p:cNvPr id="161796" name="Notes Placeholder 2"/>
          <p:cNvSpPr>
            <a:spLocks noGrp="1"/>
          </p:cNvSpPr>
          <p:nvPr>
            <p:ph type="body" idx="1"/>
          </p:nvPr>
        </p:nvSpPr>
        <p:spPr>
          <a:noFill/>
          <a:ln/>
        </p:spPr>
        <p:txBody>
          <a:bodyPr/>
          <a:lstStyle/>
          <a:p>
            <a:pPr eaLnBrk="1" hangingPunct="1"/>
            <a:endParaRPr lang="en-US" sz="1600" b="1"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Slide Number Placeholder 3"/>
          <p:cNvSpPr>
            <a:spLocks noGrp="1"/>
          </p:cNvSpPr>
          <p:nvPr>
            <p:ph type="sldNum" sz="quarter" idx="5"/>
          </p:nvPr>
        </p:nvSpPr>
        <p:spPr>
          <a:noFill/>
        </p:spPr>
        <p:txBody>
          <a:bodyPr/>
          <a:lstStyle/>
          <a:p>
            <a:pPr defTabSz="930275"/>
            <a:fld id="{5C32547C-1E12-4C50-8BB1-FA10F1CC0505}" type="slidenum">
              <a:rPr lang="en-US" smtClean="0"/>
              <a:pPr defTabSz="930275"/>
              <a:t>55</a:t>
            </a:fld>
            <a:endParaRPr lang="en-US" dirty="0" smtClean="0"/>
          </a:p>
        </p:txBody>
      </p:sp>
      <p:sp>
        <p:nvSpPr>
          <p:cNvPr id="162820" name="Notes Placeholder 2"/>
          <p:cNvSpPr>
            <a:spLocks noGrp="1"/>
          </p:cNvSpPr>
          <p:nvPr>
            <p:ph type="body" idx="1"/>
          </p:nvPr>
        </p:nvSpPr>
        <p:spPr>
          <a:noFill/>
          <a:ln/>
        </p:spPr>
        <p:txBody>
          <a:bodyPr/>
          <a:lstStyle/>
          <a:p>
            <a:pPr eaLnBrk="1" hangingPunct="1"/>
            <a:endParaRPr lang="en-US" sz="1600" b="1"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Slide Number Placeholder 3"/>
          <p:cNvSpPr>
            <a:spLocks noGrp="1"/>
          </p:cNvSpPr>
          <p:nvPr>
            <p:ph type="sldNum" sz="quarter" idx="5"/>
          </p:nvPr>
        </p:nvSpPr>
        <p:spPr>
          <a:noFill/>
        </p:spPr>
        <p:txBody>
          <a:bodyPr/>
          <a:lstStyle/>
          <a:p>
            <a:pPr defTabSz="930275"/>
            <a:fld id="{593E2F42-53FA-450D-85F9-0DB1829CE338}" type="slidenum">
              <a:rPr lang="en-US" smtClean="0"/>
              <a:pPr defTabSz="930275"/>
              <a:t>56</a:t>
            </a:fld>
            <a:endParaRPr lang="en-US" dirty="0" smtClean="0"/>
          </a:p>
        </p:txBody>
      </p:sp>
      <p:sp>
        <p:nvSpPr>
          <p:cNvPr id="163844" name="Notes Placeholder 2"/>
          <p:cNvSpPr>
            <a:spLocks noGrp="1"/>
          </p:cNvSpPr>
          <p:nvPr>
            <p:ph type="body" idx="1"/>
          </p:nvPr>
        </p:nvSpPr>
        <p:spPr>
          <a:noFill/>
          <a:ln/>
        </p:spPr>
        <p:txBody>
          <a:bodyPr/>
          <a:lstStyle/>
          <a:p>
            <a:pPr eaLnBrk="1" hangingPunct="1"/>
            <a:endParaRPr lang="en-US" sz="1600" b="1"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r>
              <a:rPr lang="en-US" sz="1600" b="1" dirty="0" smtClean="0"/>
              <a:t>SHAWN ========</a:t>
            </a:r>
          </a:p>
        </p:txBody>
      </p:sp>
      <p:sp>
        <p:nvSpPr>
          <p:cNvPr id="96260" name="Slide Number Placeholder 3"/>
          <p:cNvSpPr>
            <a:spLocks noGrp="1"/>
          </p:cNvSpPr>
          <p:nvPr>
            <p:ph type="sldNum" sz="quarter" idx="5"/>
          </p:nvPr>
        </p:nvSpPr>
        <p:spPr>
          <a:noFill/>
        </p:spPr>
        <p:txBody>
          <a:bodyPr/>
          <a:lstStyle/>
          <a:p>
            <a:pPr defTabSz="930275"/>
            <a:fld id="{D19AF053-FC2E-4F8C-BAF4-CEC84D0EA381}" type="slidenum">
              <a:rPr lang="en-US" smtClean="0"/>
              <a:pPr defTabSz="930275"/>
              <a:t>5</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p:spPr>
        <p:txBody>
          <a:bodyPr/>
          <a:lstStyle/>
          <a:p>
            <a:pPr eaLnBrk="1" hangingPunct="1"/>
            <a:endParaRPr lang="en-US" sz="1600" b="1" dirty="0" smtClean="0"/>
          </a:p>
        </p:txBody>
      </p:sp>
      <p:sp>
        <p:nvSpPr>
          <p:cNvPr id="165892" name="Slide Number Placeholder 3"/>
          <p:cNvSpPr>
            <a:spLocks noGrp="1"/>
          </p:cNvSpPr>
          <p:nvPr>
            <p:ph type="sldNum" sz="quarter" idx="5"/>
          </p:nvPr>
        </p:nvSpPr>
        <p:spPr>
          <a:noFill/>
        </p:spPr>
        <p:txBody>
          <a:bodyPr/>
          <a:lstStyle/>
          <a:p>
            <a:pPr defTabSz="930275"/>
            <a:fld id="{A0F19E87-9CD8-4638-A7E4-4F5DE1A86FC3}" type="slidenum">
              <a:rPr lang="en-US" smtClean="0"/>
              <a:pPr defTabSz="930275"/>
              <a:t>58</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Slide Number Placeholder 3"/>
          <p:cNvSpPr>
            <a:spLocks noGrp="1"/>
          </p:cNvSpPr>
          <p:nvPr>
            <p:ph type="sldNum" sz="quarter" idx="5"/>
          </p:nvPr>
        </p:nvSpPr>
        <p:spPr>
          <a:noFill/>
        </p:spPr>
        <p:txBody>
          <a:bodyPr/>
          <a:lstStyle/>
          <a:p>
            <a:pPr defTabSz="930275"/>
            <a:fld id="{985A71B5-A489-4D96-BDE7-D4DCE5589ADF}" type="slidenum">
              <a:rPr lang="en-US" smtClean="0"/>
              <a:pPr defTabSz="930275"/>
              <a:t>59</a:t>
            </a:fld>
            <a:endParaRPr lang="en-US" dirty="0" smtClean="0"/>
          </a:p>
        </p:txBody>
      </p:sp>
      <p:sp>
        <p:nvSpPr>
          <p:cNvPr id="166916" name="Notes Placeholder 2"/>
          <p:cNvSpPr>
            <a:spLocks noGrp="1"/>
          </p:cNvSpPr>
          <p:nvPr>
            <p:ph type="body" idx="1"/>
          </p:nvPr>
        </p:nvSpPr>
        <p:spPr>
          <a:noFill/>
          <a:ln/>
        </p:spPr>
        <p:txBody>
          <a:bodyPr/>
          <a:lstStyle/>
          <a:p>
            <a:pPr eaLnBrk="1" hangingPunct="1"/>
            <a:endParaRPr lang="en-US" sz="1600" b="1"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Slide Number Placeholder 3"/>
          <p:cNvSpPr>
            <a:spLocks noGrp="1"/>
          </p:cNvSpPr>
          <p:nvPr>
            <p:ph type="sldNum" sz="quarter" idx="5"/>
          </p:nvPr>
        </p:nvSpPr>
        <p:spPr>
          <a:noFill/>
        </p:spPr>
        <p:txBody>
          <a:bodyPr/>
          <a:lstStyle/>
          <a:p>
            <a:pPr defTabSz="930275"/>
            <a:fld id="{FBF70B4C-B271-451E-94DA-E8C5AEB497D9}" type="slidenum">
              <a:rPr lang="en-US" smtClean="0"/>
              <a:pPr defTabSz="930275"/>
              <a:t>60</a:t>
            </a:fld>
            <a:endParaRPr lang="en-US" dirty="0" smtClean="0"/>
          </a:p>
        </p:txBody>
      </p:sp>
      <p:sp>
        <p:nvSpPr>
          <p:cNvPr id="164868" name="Notes Placeholder 2"/>
          <p:cNvSpPr>
            <a:spLocks noGrp="1"/>
          </p:cNvSpPr>
          <p:nvPr>
            <p:ph type="body" idx="1"/>
          </p:nvPr>
        </p:nvSpPr>
        <p:spPr>
          <a:noFill/>
          <a:ln/>
        </p:spPr>
        <p:txBody>
          <a:bodyPr/>
          <a:lstStyle/>
          <a:p>
            <a:pPr eaLnBrk="1" hangingPunct="1"/>
            <a:endParaRPr lang="en-US" sz="1600" b="1"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pPr defTabSz="930275"/>
            <a:fld id="{6F709A16-FFB2-400C-AB0D-A94D936BBEB6}" type="slidenum">
              <a:rPr lang="en-US" smtClean="0"/>
              <a:pPr defTabSz="930275"/>
              <a:t>17</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z="1600" b="1" dirty="0" smtClean="0"/>
              <a:t>Shawn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sz="1600" b="1" dirty="0" smtClean="0"/>
          </a:p>
        </p:txBody>
      </p:sp>
      <p:sp>
        <p:nvSpPr>
          <p:cNvPr id="99332" name="Slide Number Placeholder 3"/>
          <p:cNvSpPr>
            <a:spLocks noGrp="1"/>
          </p:cNvSpPr>
          <p:nvPr>
            <p:ph type="sldNum" sz="quarter" idx="5"/>
          </p:nvPr>
        </p:nvSpPr>
        <p:spPr>
          <a:noFill/>
        </p:spPr>
        <p:txBody>
          <a:bodyPr/>
          <a:lstStyle/>
          <a:p>
            <a:pPr defTabSz="930275"/>
            <a:fld id="{80B2FE0A-4538-473A-83DB-A4C3F41AA780}" type="slidenum">
              <a:rPr lang="en-US" smtClean="0"/>
              <a:pPr defTabSz="930275"/>
              <a:t>18</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eaLnBrk="1" hangingPunct="1"/>
            <a:endParaRPr lang="en-US" sz="1600" dirty="0" smtClean="0"/>
          </a:p>
        </p:txBody>
      </p:sp>
      <p:sp>
        <p:nvSpPr>
          <p:cNvPr id="101380" name="Slide Number Placeholder 3"/>
          <p:cNvSpPr>
            <a:spLocks noGrp="1"/>
          </p:cNvSpPr>
          <p:nvPr>
            <p:ph type="sldNum" sz="quarter" idx="5"/>
          </p:nvPr>
        </p:nvSpPr>
        <p:spPr>
          <a:noFill/>
        </p:spPr>
        <p:txBody>
          <a:bodyPr/>
          <a:lstStyle/>
          <a:p>
            <a:pPr defTabSz="930275"/>
            <a:fld id="{48B1DFD1-6ED3-4196-8F05-DB944A467669}" type="slidenum">
              <a:rPr lang="en-US" smtClean="0"/>
              <a:pPr defTabSz="930275"/>
              <a:t>22</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dirty="0" smtClean="0"/>
          </a:p>
        </p:txBody>
      </p:sp>
      <p:sp>
        <p:nvSpPr>
          <p:cNvPr id="123908" name="Slide Number Placeholder 3"/>
          <p:cNvSpPr>
            <a:spLocks noGrp="1"/>
          </p:cNvSpPr>
          <p:nvPr>
            <p:ph type="sldNum" sz="quarter" idx="5"/>
          </p:nvPr>
        </p:nvSpPr>
        <p:spPr>
          <a:noFill/>
        </p:spPr>
        <p:txBody>
          <a:bodyPr/>
          <a:lstStyle/>
          <a:p>
            <a:pPr defTabSz="930275"/>
            <a:fld id="{2A44B54E-8EB7-46AF-9687-C8E7F172A4FC}" type="slidenum">
              <a:rPr lang="en-US" smtClean="0"/>
              <a:pPr defTabSz="930275"/>
              <a:t>25</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pPr eaLnBrk="1" hangingPunct="1"/>
            <a:endParaRPr lang="en-US" dirty="0" smtClean="0"/>
          </a:p>
        </p:txBody>
      </p:sp>
      <p:sp>
        <p:nvSpPr>
          <p:cNvPr id="112644" name="Slide Number Placeholder 3"/>
          <p:cNvSpPr>
            <a:spLocks noGrp="1"/>
          </p:cNvSpPr>
          <p:nvPr>
            <p:ph type="sldNum" sz="quarter" idx="5"/>
          </p:nvPr>
        </p:nvSpPr>
        <p:spPr>
          <a:noFill/>
        </p:spPr>
        <p:txBody>
          <a:bodyPr/>
          <a:lstStyle/>
          <a:p>
            <a:pPr defTabSz="930275"/>
            <a:fld id="{7D7D92CE-7A4D-4459-8CB4-F31E68BD091B}" type="slidenum">
              <a:rPr lang="en-US" smtClean="0"/>
              <a:pPr defTabSz="930275"/>
              <a:t>29</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pPr eaLnBrk="1" hangingPunct="1"/>
            <a:endParaRPr lang="en-US" sz="1600" b="1" dirty="0" smtClean="0"/>
          </a:p>
        </p:txBody>
      </p:sp>
      <p:sp>
        <p:nvSpPr>
          <p:cNvPr id="122884" name="Slide Number Placeholder 3"/>
          <p:cNvSpPr>
            <a:spLocks noGrp="1"/>
          </p:cNvSpPr>
          <p:nvPr>
            <p:ph type="sldNum" sz="quarter" idx="5"/>
          </p:nvPr>
        </p:nvSpPr>
        <p:spPr>
          <a:noFill/>
        </p:spPr>
        <p:txBody>
          <a:bodyPr/>
          <a:lstStyle/>
          <a:p>
            <a:pPr defTabSz="930275"/>
            <a:fld id="{915299B6-2380-458E-8C03-E4CDB4B35BAC}" type="slidenum">
              <a:rPr lang="en-US" smtClean="0"/>
              <a:pPr defTabSz="930275"/>
              <a:t>30</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D1733146-6486-4889-9D9B-CB35EFBF4438}"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D59286C3-0ABC-4D08-B888-5BFBE63636A0}"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43CB0E1E-7067-4436-B5C4-A88620289ED7}"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8059F4D0-37E0-4B3A-9D80-B55CED862426}" type="slidenum">
              <a:rPr lang="en-US" smtClean="0"/>
              <a:pPr>
                <a:defRPr/>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4AAA74B9-8E29-493A-BDD4-FCB7AAF59E1D}"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1ED8E0E4-DACB-4F74-9661-C245BC44338D}" type="slidenum">
              <a:rPr lang="en-US" smtClean="0"/>
              <a:pPr>
                <a:defRPr/>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dirty="0"/>
          </a:p>
        </p:txBody>
      </p:sp>
      <p:sp>
        <p:nvSpPr>
          <p:cNvPr id="8" name="Footer Placeholder 7"/>
          <p:cNvSpPr>
            <a:spLocks noGrp="1"/>
          </p:cNvSpPr>
          <p:nvPr>
            <p:ph type="ftr" sz="quarter" idx="11"/>
          </p:nvPr>
        </p:nvSpPr>
        <p:spPr/>
        <p:txBody>
          <a:bodyPr/>
          <a:lstStyle>
            <a:extLst/>
          </a:lstStyle>
          <a:p>
            <a:pPr>
              <a:defRPr/>
            </a:pPr>
            <a:endParaRPr lang="en-US" dirty="0"/>
          </a:p>
        </p:txBody>
      </p:sp>
      <p:sp>
        <p:nvSpPr>
          <p:cNvPr id="9" name="Slide Number Placeholder 8"/>
          <p:cNvSpPr>
            <a:spLocks noGrp="1"/>
          </p:cNvSpPr>
          <p:nvPr>
            <p:ph type="sldNum" sz="quarter" idx="12"/>
          </p:nvPr>
        </p:nvSpPr>
        <p:spPr/>
        <p:txBody>
          <a:bodyPr/>
          <a:lstStyle>
            <a:extLst/>
          </a:lstStyle>
          <a:p>
            <a:pPr>
              <a:defRPr/>
            </a:pPr>
            <a:fld id="{9345EDFF-7481-4DFE-B0DE-1CE792B4C727}"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dirty="0"/>
          </a:p>
        </p:txBody>
      </p:sp>
      <p:sp>
        <p:nvSpPr>
          <p:cNvPr id="4" name="Footer Placeholder 3"/>
          <p:cNvSpPr>
            <a:spLocks noGrp="1"/>
          </p:cNvSpPr>
          <p:nvPr>
            <p:ph type="ftr" sz="quarter" idx="11"/>
          </p:nvPr>
        </p:nvSpPr>
        <p:spPr/>
        <p:txBody>
          <a:bodyPr/>
          <a:lstStyle>
            <a:extLst/>
          </a:lstStyle>
          <a:p>
            <a:pPr>
              <a:defRPr/>
            </a:pPr>
            <a:endParaRPr lang="en-US" dirty="0"/>
          </a:p>
        </p:txBody>
      </p:sp>
      <p:sp>
        <p:nvSpPr>
          <p:cNvPr id="5" name="Slide Number Placeholder 4"/>
          <p:cNvSpPr>
            <a:spLocks noGrp="1"/>
          </p:cNvSpPr>
          <p:nvPr>
            <p:ph type="sldNum" sz="quarter" idx="12"/>
          </p:nvPr>
        </p:nvSpPr>
        <p:spPr/>
        <p:txBody>
          <a:bodyPr/>
          <a:lstStyle>
            <a:extLst/>
          </a:lstStyle>
          <a:p>
            <a:pPr>
              <a:defRPr/>
            </a:pPr>
            <a:fld id="{511146BF-2830-4A40-8805-C8C20C41F502}" type="slidenum">
              <a:rPr lang="en-US" smtClean="0"/>
              <a:pPr>
                <a:defRPr/>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dirty="0"/>
          </a:p>
        </p:txBody>
      </p:sp>
      <p:sp>
        <p:nvSpPr>
          <p:cNvPr id="3" name="Footer Placeholder 2"/>
          <p:cNvSpPr>
            <a:spLocks noGrp="1"/>
          </p:cNvSpPr>
          <p:nvPr>
            <p:ph type="ftr" sz="quarter" idx="11"/>
          </p:nvPr>
        </p:nvSpPr>
        <p:spPr/>
        <p:txBody>
          <a:bodyPr/>
          <a:lstStyle>
            <a:extLst/>
          </a:lstStyle>
          <a:p>
            <a:pPr>
              <a:defRPr/>
            </a:pPr>
            <a:endParaRPr lang="en-US" dirty="0"/>
          </a:p>
        </p:txBody>
      </p:sp>
      <p:sp>
        <p:nvSpPr>
          <p:cNvPr id="4" name="Slide Number Placeholder 3"/>
          <p:cNvSpPr>
            <a:spLocks noGrp="1"/>
          </p:cNvSpPr>
          <p:nvPr>
            <p:ph type="sldNum" sz="quarter" idx="12"/>
          </p:nvPr>
        </p:nvSpPr>
        <p:spPr/>
        <p:txBody>
          <a:bodyPr/>
          <a:lstStyle>
            <a:extLst/>
          </a:lstStyle>
          <a:p>
            <a:pPr>
              <a:defRPr/>
            </a:pPr>
            <a:fld id="{AC454096-9768-4E1D-A49B-DEFED192D8A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CB92BACC-308C-444A-BB64-17330B885D8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DE58DA49-C2AA-47F7-82C6-E288CCB0EE9C}"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E288C0B2-47F1-4148-AC6F-F11612BD1BB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hr/eeo/eeoplan.cf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hr.sdccd.edu/eeo/eeoindex.cf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idx="1"/>
          </p:nvPr>
        </p:nvSpPr>
        <p:spPr>
          <a:xfrm>
            <a:off x="-152400" y="4495800"/>
            <a:ext cx="9296400" cy="2133600"/>
          </a:xfrm>
        </p:spPr>
        <p:txBody>
          <a:bodyPr>
            <a:normAutofit/>
          </a:bodyPr>
          <a:lstStyle/>
          <a:p>
            <a:pPr marL="0" indent="0" algn="ctr">
              <a:spcBef>
                <a:spcPts val="0"/>
              </a:spcBef>
              <a:buNone/>
            </a:pPr>
            <a:endParaRPr lang="en-US" sz="800" b="1" dirty="0" smtClean="0"/>
          </a:p>
          <a:p>
            <a:pPr marL="0" indent="0" algn="ctr">
              <a:spcBef>
                <a:spcPts val="0"/>
              </a:spcBef>
              <a:buNone/>
            </a:pPr>
            <a:r>
              <a:rPr lang="en-US" sz="2800" b="1" dirty="0" smtClean="0">
                <a:effectLst>
                  <a:outerShdw blurRad="38100" dist="38100" dir="2700000" algn="tl">
                    <a:srgbClr val="000000">
                      <a:alpha val="43137"/>
                    </a:srgbClr>
                  </a:outerShdw>
                </a:effectLst>
              </a:rPr>
              <a:t>  </a:t>
            </a:r>
          </a:p>
          <a:p>
            <a:pPr marL="0" indent="0" algn="ctr">
              <a:spcBef>
                <a:spcPts val="0"/>
              </a:spcBef>
              <a:buNone/>
            </a:pPr>
            <a:endParaRPr lang="en-US" sz="2800" b="1" dirty="0" smtClean="0">
              <a:effectLst>
                <a:outerShdw blurRad="38100" dist="38100" dir="2700000" algn="tl">
                  <a:srgbClr val="000000">
                    <a:alpha val="43137"/>
                  </a:srgbClr>
                </a:outerShdw>
              </a:effectLst>
            </a:endParaRPr>
          </a:p>
          <a:p>
            <a:pPr marL="0" indent="0" algn="ctr">
              <a:spcBef>
                <a:spcPts val="0"/>
              </a:spcBef>
              <a:buNone/>
            </a:pP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  EEO &amp; Diversity Training for Screening Committees</a:t>
            </a:r>
          </a:p>
          <a:p>
            <a:pPr lvl="3" algn="ctr">
              <a:buNone/>
            </a:pPr>
            <a:r>
              <a:rPr lang="en-US" sz="800" b="1" smtClean="0">
                <a:latin typeface="Times New Roman" pitchFamily="18" charset="0"/>
                <a:cs typeface="Times New Roman" pitchFamily="18" charset="0"/>
              </a:rPr>
              <a:t>Revised 05-08-13</a:t>
            </a:r>
            <a:endParaRPr lang="en-US" sz="800" b="1" dirty="0" smtClean="0">
              <a:latin typeface="Times New Roman" pitchFamily="18" charset="0"/>
              <a:cs typeface="Times New Roman" pitchFamily="18" charset="0"/>
            </a:endParaRPr>
          </a:p>
          <a:p>
            <a:pPr algn="r">
              <a:buNone/>
            </a:pPr>
            <a:endParaRPr lang="en-US" sz="1000" b="1" dirty="0"/>
          </a:p>
        </p:txBody>
      </p:sp>
      <p:sp>
        <p:nvSpPr>
          <p:cNvPr id="3074" name="Rectangle 6"/>
          <p:cNvSpPr>
            <a:spLocks noGrp="1" noChangeArrowheads="1"/>
          </p:cNvSpPr>
          <p:nvPr>
            <p:ph type="sldNum" sz="quarter" idx="12"/>
          </p:nvPr>
        </p:nvSpPr>
        <p:spPr>
          <a:xfrm>
            <a:off x="8382000" y="6569075"/>
            <a:ext cx="631032" cy="288925"/>
          </a:xfrm>
        </p:spPr>
        <p:txBody>
          <a:bodyPr>
            <a:normAutofit/>
          </a:bodyPr>
          <a:lstStyle/>
          <a:p>
            <a:r>
              <a:rPr lang="en-US" dirty="0" smtClean="0">
                <a:latin typeface="Times New Roman" pitchFamily="18" charset="0"/>
                <a:cs typeface="Times New Roman" pitchFamily="18" charset="0"/>
              </a:rPr>
              <a:t>1</a:t>
            </a:r>
          </a:p>
        </p:txBody>
      </p:sp>
      <p:sp>
        <p:nvSpPr>
          <p:cNvPr id="2050" name="Rectangle 2"/>
          <p:cNvSpPr>
            <a:spLocks noGrp="1" noChangeArrowheads="1"/>
          </p:cNvSpPr>
          <p:nvPr>
            <p:ph type="title"/>
          </p:nvPr>
        </p:nvSpPr>
        <p:spPr/>
        <p:txBody>
          <a:bodyPr>
            <a:normAutofit fontScale="90000"/>
          </a:bodyPr>
          <a:lstStyle/>
          <a:p>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2052" name="Rectangle 4"/>
          <p:cNvSpPr>
            <a:spLocks noChangeArrowheads="1"/>
          </p:cNvSpPr>
          <p:nvPr/>
        </p:nvSpPr>
        <p:spPr bwMode="auto">
          <a:xfrm>
            <a:off x="457200" y="1371600"/>
            <a:ext cx="8382000" cy="923330"/>
          </a:xfrm>
          <a:prstGeom prst="rect">
            <a:avLst/>
          </a:prstGeom>
          <a:noFill/>
          <a:ln w="9525">
            <a:noFill/>
            <a:miter lim="800000"/>
            <a:headEnd/>
            <a:tailEnd/>
          </a:ln>
          <a:effectLst/>
        </p:spPr>
        <p:txBody>
          <a:bodyPr wrap="square">
            <a:spAutoFit/>
          </a:bodyPr>
          <a:lstStyle/>
          <a:p>
            <a:pPr algn="ctr">
              <a:defRPr/>
            </a:pPr>
            <a:r>
              <a:rPr lang="en-US" b="1" dirty="0" smtClean="0">
                <a:effectLst>
                  <a:outerShdw blurRad="38100" dist="38100" dir="2700000" algn="tl">
                    <a:srgbClr val="C0C0C0"/>
                  </a:outerShdw>
                </a:effectLst>
                <a:latin typeface="Times New Roman" pitchFamily="18" charset="0"/>
                <a:cs typeface="Times New Roman" pitchFamily="18" charset="0"/>
              </a:rPr>
              <a:t>San Diego Community College District </a:t>
            </a:r>
          </a:p>
          <a:p>
            <a:pPr algn="ctr">
              <a:defRPr/>
            </a:pPr>
            <a:r>
              <a:rPr lang="en-US" b="1" dirty="0" smtClean="0">
                <a:effectLst>
                  <a:outerShdw blurRad="38100" dist="38100" dir="2700000" algn="tl">
                    <a:srgbClr val="C0C0C0"/>
                  </a:outerShdw>
                </a:effectLst>
                <a:latin typeface="Times New Roman" pitchFamily="18" charset="0"/>
                <a:cs typeface="Times New Roman" pitchFamily="18" charset="0"/>
              </a:rPr>
              <a:t>Equal Employment Opportunity and Diversity Office</a:t>
            </a:r>
          </a:p>
          <a:p>
            <a:pPr algn="ctr">
              <a:defRPr/>
            </a:pPr>
            <a:r>
              <a:rPr lang="en-US" b="1" dirty="0" smtClean="0">
                <a:effectLst>
                  <a:outerShdw blurRad="38100" dist="38100" dir="2700000" algn="tl">
                    <a:srgbClr val="C0C0C0"/>
                  </a:outerShdw>
                </a:effectLst>
                <a:latin typeface="Times New Roman" pitchFamily="18" charset="0"/>
                <a:cs typeface="Times New Roman" pitchFamily="18" charset="0"/>
              </a:rPr>
              <a:t>Human Resources</a:t>
            </a:r>
            <a:endParaRPr lang="en-US" b="1" dirty="0">
              <a:effectLst>
                <a:outerShdw blurRad="38100" dist="38100" dir="2700000" algn="tl">
                  <a:srgbClr val="C0C0C0"/>
                </a:outerShdw>
              </a:effectLst>
              <a:latin typeface="Times New Roman" pitchFamily="18" charset="0"/>
              <a:cs typeface="Times New Roman" pitchFamily="18" charset="0"/>
            </a:endParaRPr>
          </a:p>
        </p:txBody>
      </p:sp>
      <p:pic>
        <p:nvPicPr>
          <p:cNvPr id="9" name="Picture 8" descr="C:\Documents and Settings\kamitche\Local Settings\Temporary Internet Files\Content.Word\District Logo with clear box in color.png"/>
          <p:cNvPicPr/>
          <p:nvPr/>
        </p:nvPicPr>
        <p:blipFill>
          <a:blip r:embed="rId3" cstate="print"/>
          <a:srcRect/>
          <a:stretch>
            <a:fillRect/>
          </a:stretch>
        </p:blipFill>
        <p:spPr bwMode="auto">
          <a:xfrm>
            <a:off x="3886200" y="152400"/>
            <a:ext cx="1222248" cy="1219200"/>
          </a:xfrm>
          <a:prstGeom prst="rect">
            <a:avLst/>
          </a:prstGeom>
          <a:noFill/>
          <a:ln w="9525">
            <a:noFill/>
            <a:miter lim="800000"/>
            <a:headEnd/>
            <a:tailEnd/>
          </a:ln>
        </p:spPr>
      </p:pic>
      <p:pic>
        <p:nvPicPr>
          <p:cNvPr id="7" name="Picture 6" descr="Harbor_of_San_Diego_California.jpg"/>
          <p:cNvPicPr>
            <a:picLocks noChangeAspect="1"/>
          </p:cNvPicPr>
          <p:nvPr/>
        </p:nvPicPr>
        <p:blipFill>
          <a:blip r:embed="rId4" cstate="print"/>
          <a:stretch>
            <a:fillRect/>
          </a:stretch>
        </p:blipFill>
        <p:spPr>
          <a:xfrm>
            <a:off x="381000" y="2286000"/>
            <a:ext cx="8458200" cy="300293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962400"/>
          </a:xfrm>
        </p:spPr>
        <p:txBody>
          <a:bodyPr/>
          <a:lstStyle/>
          <a:p>
            <a:pPr marL="0" indent="0" algn="ctr">
              <a:spcBef>
                <a:spcPts val="0"/>
              </a:spcBef>
              <a:buNone/>
            </a:pPr>
            <a:r>
              <a:rPr lang="en-US" sz="2400" dirty="0" smtClean="0">
                <a:latin typeface="Times New Roman" pitchFamily="18" charset="0"/>
                <a:cs typeface="Times New Roman" pitchFamily="18" charset="0"/>
              </a:rPr>
              <a:t>Discrimination based on a protected class/category is generally prohibited by law.  List 10 of the protected classes/categories that are enforced by CCR Title 5, FEHA or Title VII. </a:t>
            </a:r>
          </a:p>
          <a:p>
            <a:pPr marL="0" indent="0" algn="ctr">
              <a:spcBef>
                <a:spcPts val="0"/>
              </a:spcBef>
              <a:buNone/>
            </a:pPr>
            <a:endParaRPr lang="en-US" sz="2400" dirty="0" smtClean="0">
              <a:latin typeface="Times New Roman" pitchFamily="18" charset="0"/>
              <a:cs typeface="Times New Roman" pitchFamily="18" charset="0"/>
            </a:endParaRPr>
          </a:p>
          <a:p>
            <a:pPr marL="0" indent="0" algn="ctr">
              <a:spcBef>
                <a:spcPts val="0"/>
              </a:spcBef>
              <a:buNone/>
            </a:pPr>
            <a:r>
              <a:rPr lang="en-US" sz="2400" i="1" dirty="0" smtClean="0">
                <a:latin typeface="Times New Roman" pitchFamily="18" charset="0"/>
                <a:cs typeface="Times New Roman" pitchFamily="18" charset="0"/>
              </a:rPr>
              <a:t>For Example:  Race is one of the protected categories.</a:t>
            </a:r>
            <a:endParaRPr lang="en-US" sz="2400" i="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pPr>
              <a:defRPr/>
            </a:pPr>
            <a:fld id="{8059F4D0-37E0-4B3A-9D80-B55CED862426}" type="slidenum">
              <a:rPr lang="en-US" smtClean="0">
                <a:latin typeface="Times New Roman" pitchFamily="18" charset="0"/>
                <a:cs typeface="Times New Roman" pitchFamily="18" charset="0"/>
              </a:rPr>
              <a:pPr>
                <a:defRPr/>
              </a:pPr>
              <a:t>10</a:t>
            </a:fld>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pPr algn="ct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Question #2</a:t>
            </a:r>
            <a:endPar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1"/>
            <a:ext cx="8229600" cy="3962400"/>
          </a:xfrm>
        </p:spPr>
        <p:txBody>
          <a:bodyPr/>
          <a:lstStyle/>
          <a:p>
            <a:pPr marL="0" indent="0" algn="ctr">
              <a:spcBef>
                <a:spcPts val="0"/>
              </a:spcBef>
              <a:buNone/>
            </a:pPr>
            <a:r>
              <a:rPr lang="en-US" sz="2400" dirty="0" smtClean="0">
                <a:latin typeface="Times New Roman" pitchFamily="18" charset="0"/>
                <a:cs typeface="Times New Roman" pitchFamily="18" charset="0"/>
              </a:rPr>
              <a:t>At SDCCD, where should a screening committee member report acts that violate confidentiality, fairness or equal opportunity during the screening committee process? </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pPr>
              <a:defRPr/>
            </a:pPr>
            <a:fld id="{8059F4D0-37E0-4B3A-9D80-B55CED862426}" type="slidenum">
              <a:rPr lang="en-US" smtClean="0">
                <a:latin typeface="Times New Roman" pitchFamily="18" charset="0"/>
                <a:cs typeface="Times New Roman" pitchFamily="18" charset="0"/>
              </a:rPr>
              <a:pPr>
                <a:defRPr/>
              </a:pPr>
              <a:t>11</a:t>
            </a:fld>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pPr algn="ct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Question #3</a:t>
            </a:r>
            <a:endPar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077200" cy="4114800"/>
          </a:xfrm>
        </p:spPr>
        <p:txBody>
          <a:bodyPr/>
          <a:lstStyle/>
          <a:p>
            <a:pPr marL="0" indent="0" algn="ctr">
              <a:spcBef>
                <a:spcPts val="0"/>
              </a:spcBef>
              <a:buNone/>
            </a:pPr>
            <a:r>
              <a:rPr lang="en-US" sz="2400" dirty="0" smtClean="0">
                <a:latin typeface="Times New Roman" pitchFamily="18" charset="0"/>
                <a:cs typeface="Times New Roman" pitchFamily="18" charset="0"/>
              </a:rPr>
              <a:t>While serving on a screening committee, every member has a duty to assess and report whether or not they have a conflict of interest with an applicant.  What is the difference between an actual and a perceived conflict of interest?  Whom should you contact to report this?</a:t>
            </a:r>
          </a:p>
        </p:txBody>
      </p:sp>
      <p:sp>
        <p:nvSpPr>
          <p:cNvPr id="4" name="Slide Number Placeholder 3"/>
          <p:cNvSpPr>
            <a:spLocks noGrp="1"/>
          </p:cNvSpPr>
          <p:nvPr>
            <p:ph type="sldNum" sz="quarter" idx="12"/>
          </p:nvPr>
        </p:nvSpPr>
        <p:spPr/>
        <p:txBody>
          <a:bodyPr>
            <a:normAutofit/>
          </a:bodyPr>
          <a:lstStyle/>
          <a:p>
            <a:pPr>
              <a:defRPr/>
            </a:pPr>
            <a:fld id="{8059F4D0-37E0-4B3A-9D80-B55CED862426}" type="slidenum">
              <a:rPr lang="en-US" smtClean="0">
                <a:latin typeface="Times New Roman" pitchFamily="18" charset="0"/>
                <a:cs typeface="Times New Roman" pitchFamily="18" charset="0"/>
              </a:rPr>
              <a:pPr>
                <a:defRPr/>
              </a:pPr>
              <a:t>12</a:t>
            </a:fld>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pPr algn="ct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Question #4</a:t>
            </a:r>
            <a:endPar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3810000"/>
          </a:xfrm>
        </p:spPr>
        <p:txBody>
          <a:bodyPr/>
          <a:lstStyle/>
          <a:p>
            <a:pPr marL="0" indent="0" algn="ctr">
              <a:spcBef>
                <a:spcPts val="0"/>
              </a:spcBef>
              <a:buNone/>
            </a:pPr>
            <a:r>
              <a:rPr lang="en-US" sz="2400" dirty="0" smtClean="0">
                <a:latin typeface="Times New Roman" pitchFamily="18" charset="0"/>
                <a:cs typeface="Times New Roman" pitchFamily="18" charset="0"/>
              </a:rPr>
              <a:t>In the California Community College system, what is one type of interview question that must be asked of every applicant during their interview?</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pPr>
              <a:defRPr/>
            </a:pPr>
            <a:fld id="{8059F4D0-37E0-4B3A-9D80-B55CED862426}" type="slidenum">
              <a:rPr lang="en-US" smtClean="0">
                <a:latin typeface="Times New Roman" pitchFamily="18" charset="0"/>
                <a:cs typeface="Times New Roman" pitchFamily="18" charset="0"/>
              </a:rPr>
              <a:pPr>
                <a:defRPr/>
              </a:pPr>
              <a:t>13</a:t>
            </a:fld>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pPr algn="ct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Question #5</a:t>
            </a:r>
            <a:endPar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114800"/>
          </a:xfrm>
        </p:spPr>
        <p:txBody>
          <a:bodyPr/>
          <a:lstStyle/>
          <a:p>
            <a:pPr marL="0" indent="0" algn="ctr">
              <a:spcBef>
                <a:spcPts val="0"/>
              </a:spcBef>
              <a:buNone/>
            </a:pPr>
            <a:r>
              <a:rPr lang="en-US" sz="2400" dirty="0" smtClean="0">
                <a:latin typeface="Times New Roman" pitchFamily="18" charset="0"/>
                <a:cs typeface="Times New Roman" pitchFamily="18" charset="0"/>
              </a:rPr>
              <a:t>At SDCCD, are follow-up questions permitted during applicant interviews?  If they are allowed, what are the guidelines for asking them? </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8059F4D0-37E0-4B3A-9D80-B55CED862426}" type="slidenum">
              <a:rPr lang="en-US" smtClean="0">
                <a:latin typeface="Times New Roman" pitchFamily="18" charset="0"/>
                <a:cs typeface="Times New Roman" pitchFamily="18" charset="0"/>
              </a:rPr>
              <a:pPr>
                <a:defRPr/>
              </a:pPr>
              <a:t>14</a:t>
            </a:fld>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pPr algn="ct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Question #6</a:t>
            </a:r>
            <a:endPar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3886200"/>
          </a:xfrm>
        </p:spPr>
        <p:txBody>
          <a:bodyPr/>
          <a:lstStyle/>
          <a:p>
            <a:pPr marL="0" indent="0" algn="ctr">
              <a:spcBef>
                <a:spcPts val="0"/>
              </a:spcBef>
              <a:buNone/>
            </a:pPr>
            <a:r>
              <a:rPr lang="en-US" sz="2400" dirty="0" smtClean="0">
                <a:latin typeface="Times New Roman" pitchFamily="18" charset="0"/>
                <a:cs typeface="Times New Roman" pitchFamily="18" charset="0"/>
              </a:rPr>
              <a:t>In the context of the applicant interview process, what is the “Horn Effect”?</a:t>
            </a:r>
          </a:p>
          <a:p>
            <a:pPr marL="0" indent="0" algn="ctr">
              <a:spcBef>
                <a:spcPts val="0"/>
              </a:spcBef>
              <a:buNone/>
            </a:pPr>
            <a:endParaRPr lang="en-US" sz="2400" dirty="0" smtClean="0">
              <a:latin typeface="Times New Roman" pitchFamily="18" charset="0"/>
              <a:cs typeface="Times New Roman" pitchFamily="18" charset="0"/>
            </a:endParaRPr>
          </a:p>
          <a:p>
            <a:pPr marL="0" indent="0" algn="ctr">
              <a:spcBef>
                <a:spcPts val="0"/>
              </a:spcBef>
              <a:buNone/>
            </a:pPr>
            <a:endParaRPr lang="en-US" sz="2400" dirty="0" smtClean="0">
              <a:latin typeface="Times New Roman" pitchFamily="18" charset="0"/>
              <a:cs typeface="Times New Roman" pitchFamily="18" charset="0"/>
            </a:endParaRPr>
          </a:p>
          <a:p>
            <a:pPr marL="0" indent="0" algn="ctr">
              <a:spcBef>
                <a:spcPts val="0"/>
              </a:spcBef>
              <a:buNone/>
            </a:pPr>
            <a:r>
              <a:rPr lang="en-US" sz="2400" dirty="0" smtClean="0">
                <a:latin typeface="Times New Roman" pitchFamily="18" charset="0"/>
                <a:cs typeface="Times New Roman" pitchFamily="18" charset="0"/>
              </a:rPr>
              <a:t>In the context of the applicant interview process, what is the “Halo Effect”? </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pPr>
              <a:defRPr/>
            </a:pPr>
            <a:fld id="{8059F4D0-37E0-4B3A-9D80-B55CED862426}" type="slidenum">
              <a:rPr lang="en-US" smtClean="0">
                <a:latin typeface="Times New Roman" pitchFamily="18" charset="0"/>
                <a:cs typeface="Times New Roman" pitchFamily="18" charset="0"/>
              </a:rPr>
              <a:pPr>
                <a:defRPr/>
              </a:pPr>
              <a:t>15</a:t>
            </a:fld>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pPr algn="ct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Question #7</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77200" cy="4419600"/>
          </a:xfrm>
          <a:noFill/>
        </p:spPr>
        <p:txBody>
          <a:bodyPr/>
          <a:lstStyle/>
          <a:p>
            <a:pPr marL="0" indent="0">
              <a:spcBef>
                <a:spcPts val="0"/>
              </a:spcBef>
              <a:buNone/>
            </a:pPr>
            <a:r>
              <a:rPr lang="en-US" sz="2400" b="1" dirty="0" smtClean="0">
                <a:latin typeface="Times New Roman" pitchFamily="18" charset="0"/>
                <a:cs typeface="Times New Roman" pitchFamily="18" charset="0"/>
              </a:rPr>
              <a:t>Knowing each other enhances our ability to learn from each other and helps us to understand each other’s perspectives on the material. </a:t>
            </a:r>
          </a:p>
          <a:p>
            <a:pPr>
              <a:spcBef>
                <a:spcPts val="0"/>
              </a:spcBef>
              <a:buNone/>
            </a:pPr>
            <a:endParaRPr lang="en-US" sz="2400" b="1" dirty="0" smtClean="0">
              <a:latin typeface="Times New Roman" pitchFamily="18" charset="0"/>
              <a:cs typeface="Times New Roman" pitchFamily="18" charset="0"/>
            </a:endParaRPr>
          </a:p>
          <a:p>
            <a:pPr marL="0" indent="0">
              <a:spcBef>
                <a:spcPts val="0"/>
              </a:spcBef>
              <a:buNone/>
            </a:pPr>
            <a:r>
              <a:rPr lang="en-US" sz="2400" dirty="0" smtClean="0">
                <a:latin typeface="Times New Roman" pitchFamily="18" charset="0"/>
                <a:cs typeface="Times New Roman" pitchFamily="18" charset="0"/>
              </a:rPr>
              <a:t>Please share the following information with the group:</a:t>
            </a:r>
          </a:p>
          <a:p>
            <a:pPr marL="0" indent="0">
              <a:spcBef>
                <a:spcPts val="0"/>
              </a:spcBef>
              <a:buNone/>
            </a:pPr>
            <a:endParaRPr lang="en-US" sz="2400" dirty="0" smtClean="0">
              <a:latin typeface="Times New Roman" pitchFamily="18" charset="0"/>
              <a:cs typeface="Times New Roman" pitchFamily="18" charset="0"/>
            </a:endParaRPr>
          </a:p>
          <a:p>
            <a:pPr marL="862013" lvl="1" indent="-461963">
              <a:spcBef>
                <a:spcPts val="0"/>
              </a:spcBef>
              <a:buClrTx/>
              <a:buAutoNum type="arabicPeriod"/>
            </a:pPr>
            <a:r>
              <a:rPr lang="en-US" sz="2200" dirty="0" smtClean="0">
                <a:latin typeface="Times New Roman" pitchFamily="18" charset="0"/>
                <a:cs typeface="Times New Roman" pitchFamily="18" charset="0"/>
              </a:rPr>
              <a:t>What is your name?</a:t>
            </a:r>
          </a:p>
          <a:p>
            <a:pPr marL="862013" lvl="1" indent="-461963">
              <a:spcBef>
                <a:spcPts val="0"/>
              </a:spcBef>
              <a:buClrTx/>
              <a:buAutoNum type="arabicPeriod"/>
            </a:pPr>
            <a:r>
              <a:rPr lang="en-US" sz="2200" dirty="0" smtClean="0">
                <a:latin typeface="Times New Roman" pitchFamily="18" charset="0"/>
                <a:cs typeface="Times New Roman" pitchFamily="18" charset="0"/>
              </a:rPr>
              <a:t>How long have you worked for the District?</a:t>
            </a:r>
          </a:p>
          <a:p>
            <a:pPr marL="862013" lvl="1" indent="-461963">
              <a:spcBef>
                <a:spcPts val="0"/>
              </a:spcBef>
              <a:buClrTx/>
              <a:buAutoNum type="arabicPeriod"/>
            </a:pPr>
            <a:r>
              <a:rPr lang="en-US" sz="2200" dirty="0" smtClean="0">
                <a:latin typeface="Times New Roman" pitchFamily="18" charset="0"/>
                <a:cs typeface="Times New Roman" pitchFamily="18" charset="0"/>
              </a:rPr>
              <a:t>What do you do for the District &amp; at which campus?</a:t>
            </a:r>
          </a:p>
          <a:p>
            <a:pPr marL="862013" lvl="1" indent="-461963">
              <a:spcBef>
                <a:spcPts val="0"/>
              </a:spcBef>
              <a:buClrTx/>
              <a:buAutoNum type="arabicPeriod"/>
            </a:pPr>
            <a:r>
              <a:rPr lang="en-US" sz="2200" dirty="0" smtClean="0">
                <a:latin typeface="Times New Roman" pitchFamily="18" charset="0"/>
                <a:cs typeface="Times New Roman" pitchFamily="18" charset="0"/>
              </a:rPr>
              <a:t>Add something else, if you care to?  Why are you’re here . . .</a:t>
            </a:r>
          </a:p>
          <a:p>
            <a:pPr marL="514350" indent="-514350">
              <a:buAutoNum type="arabicPeriod"/>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8059F4D0-37E0-4B3A-9D80-B55CED862426}" type="slidenum">
              <a:rPr lang="en-US" smtClean="0">
                <a:latin typeface="Times New Roman" pitchFamily="18" charset="0"/>
                <a:cs typeface="Times New Roman" pitchFamily="18" charset="0"/>
              </a:rPr>
              <a:pPr>
                <a:defRPr/>
              </a:pPr>
              <a:t>16</a:t>
            </a:fld>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pPr algn="ct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4000" b="1" dirty="0" smtClean="0">
                <a:solidFill>
                  <a:schemeClr val="tx1"/>
                </a:solidFill>
                <a:effectLst/>
                <a:latin typeface="Times New Roman" pitchFamily="18" charset="0"/>
                <a:cs typeface="Times New Roman" pitchFamily="18" charset="0"/>
              </a:rPr>
              <a:t>Diversity of Perspectives</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2"/>
          </p:nvPr>
        </p:nvSpPr>
        <p:spPr>
          <a:noFill/>
        </p:spPr>
        <p:txBody>
          <a:bodyPr/>
          <a:lstStyle/>
          <a:p>
            <a:fld id="{915DECFB-AE78-4457-BBA1-F7B970ABDFAB}" type="slidenum">
              <a:rPr lang="en-US" smtClean="0">
                <a:latin typeface="Times New Roman" pitchFamily="18" charset="0"/>
                <a:cs typeface="Times New Roman" pitchFamily="18" charset="0"/>
              </a:rPr>
              <a:pPr/>
              <a:t>17</a:t>
            </a:fld>
            <a:endParaRPr lang="en-US" dirty="0" smtClean="0">
              <a:latin typeface="Times New Roman" pitchFamily="18" charset="0"/>
              <a:cs typeface="Times New Roman" pitchFamily="18" charset="0"/>
            </a:endParaRPr>
          </a:p>
        </p:txBody>
      </p:sp>
      <p:sp>
        <p:nvSpPr>
          <p:cNvPr id="36868" name="Rectangle 4"/>
          <p:cNvSpPr>
            <a:spLocks noGrp="1" noChangeArrowheads="1"/>
          </p:cNvSpPr>
          <p:nvPr>
            <p:ph type="title"/>
          </p:nvPr>
        </p:nvSpPr>
        <p:spPr>
          <a:xfrm>
            <a:off x="457200" y="381000"/>
            <a:ext cx="8077200" cy="1527175"/>
          </a:xfrm>
        </p:spPr>
        <p:txBody>
          <a:bodyPr>
            <a:noAutofit/>
          </a:bodyPr>
          <a:lstStyle/>
          <a:p>
            <a:pPr algn="ctr" eaLnBrk="1" hangingPunct="1">
              <a:defRPr/>
            </a:pPr>
            <a:r>
              <a:rPr lang="en-US" sz="3600" b="1" dirty="0" smtClean="0">
                <a:solidFill>
                  <a:schemeClr val="tx1"/>
                </a:solidFill>
                <a:effectLst/>
                <a:latin typeface="Times New Roman" pitchFamily="18" charset="0"/>
                <a:cs typeface="Times New Roman" pitchFamily="18" charset="0"/>
              </a:rPr>
              <a:t>How Does the District’s Policies and the Law Provide for Equal Employment Opportunity?</a:t>
            </a:r>
          </a:p>
        </p:txBody>
      </p:sp>
      <p:sp>
        <p:nvSpPr>
          <p:cNvPr id="2" name="Content Placeholder 1"/>
          <p:cNvSpPr>
            <a:spLocks noGrp="1"/>
          </p:cNvSpPr>
          <p:nvPr>
            <p:ph idx="1"/>
          </p:nvPr>
        </p:nvSpPr>
        <p:spPr>
          <a:xfrm>
            <a:off x="457200" y="2133600"/>
            <a:ext cx="8229600" cy="3873691"/>
          </a:xfrm>
        </p:spPr>
        <p:txBody>
          <a:bodyPr/>
          <a:lstStyle/>
          <a:p>
            <a:pPr marL="109728" indent="0">
              <a:buNone/>
            </a:pPr>
            <a:endParaRPr lang="en-US" dirty="0"/>
          </a:p>
          <a:p>
            <a:pPr marL="109728" indent="0">
              <a:buNone/>
            </a:pP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999891"/>
            <a:ext cx="4313609"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idx="1"/>
          </p:nvPr>
        </p:nvSpPr>
        <p:spPr>
          <a:xfrm>
            <a:off x="381000" y="1600200"/>
            <a:ext cx="8610600" cy="4114800"/>
          </a:xfrm>
        </p:spPr>
        <p:txBody>
          <a:bodyPr/>
          <a:lstStyle/>
          <a:p>
            <a:pPr marL="914400" indent="-457200">
              <a:spcBef>
                <a:spcPts val="0"/>
              </a:spcBef>
              <a:buClr>
                <a:srgbClr val="002060"/>
              </a:buClr>
              <a:buSzPct val="100000"/>
              <a:buFont typeface="Wingdings" pitchFamily="2" charset="2"/>
              <a:buChar char="Ø"/>
            </a:pPr>
            <a:r>
              <a:rPr lang="en-US" sz="2400" dirty="0" smtClean="0">
                <a:latin typeface="Times New Roman" pitchFamily="18" charset="0"/>
                <a:cs typeface="Times New Roman" pitchFamily="18" charset="0"/>
              </a:rPr>
              <a:t>Nondiscrimination - Board Policy 3410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t>
            </a:r>
            <a:r>
              <a:rPr lang="en-US" sz="2400" dirty="0" smtClean="0">
                <a:solidFill>
                  <a:srgbClr val="0070C0"/>
                </a:solidFill>
                <a:latin typeface="Times New Roman" pitchFamily="18" charset="0"/>
                <a:cs typeface="Times New Roman" pitchFamily="18" charset="0"/>
              </a:rPr>
              <a:t>Document 1</a:t>
            </a:r>
            <a:r>
              <a:rPr lang="en-US" sz="2400" dirty="0" smtClean="0">
                <a:latin typeface="Times New Roman" pitchFamily="18" charset="0"/>
                <a:cs typeface="Times New Roman" pitchFamily="18" charset="0"/>
              </a:rPr>
              <a:t>)</a:t>
            </a:r>
          </a:p>
          <a:p>
            <a:pPr marL="914400" indent="-457200">
              <a:spcBef>
                <a:spcPts val="0"/>
              </a:spcBef>
              <a:buClr>
                <a:srgbClr val="002060"/>
              </a:buClr>
              <a:buSzPct val="100000"/>
              <a:buFont typeface="Wingdings" pitchFamily="2" charset="2"/>
              <a:buChar char="Ø"/>
            </a:pPr>
            <a:r>
              <a:rPr lang="en-US" sz="2400" dirty="0" smtClean="0">
                <a:latin typeface="Times New Roman" pitchFamily="18" charset="0"/>
                <a:cs typeface="Times New Roman" pitchFamily="18" charset="0"/>
              </a:rPr>
              <a:t>Nondiscrimination - Administrative Procedure 3410 (</a:t>
            </a:r>
            <a:r>
              <a:rPr lang="en-US" sz="2400" dirty="0" smtClean="0">
                <a:solidFill>
                  <a:srgbClr val="0070C0"/>
                </a:solidFill>
                <a:latin typeface="Times New Roman" pitchFamily="18" charset="0"/>
                <a:cs typeface="Times New Roman" pitchFamily="18" charset="0"/>
              </a:rPr>
              <a:t>Document 2</a:t>
            </a:r>
            <a:r>
              <a:rPr lang="en-US" sz="2400" dirty="0" smtClean="0">
                <a:latin typeface="Times New Roman" pitchFamily="18" charset="0"/>
                <a:cs typeface="Times New Roman" pitchFamily="18" charset="0"/>
              </a:rPr>
              <a:t>)</a:t>
            </a:r>
          </a:p>
          <a:p>
            <a:pPr marL="914400" indent="-457200">
              <a:spcBef>
                <a:spcPts val="0"/>
              </a:spcBef>
              <a:buClr>
                <a:srgbClr val="002060"/>
              </a:buClr>
              <a:buSzPct val="100000"/>
              <a:buFont typeface="Wingdings" pitchFamily="2" charset="2"/>
              <a:buChar char="Ø"/>
            </a:pPr>
            <a:r>
              <a:rPr lang="en-US" sz="2400" dirty="0" smtClean="0">
                <a:latin typeface="Times New Roman" pitchFamily="18" charset="0"/>
                <a:cs typeface="Times New Roman" pitchFamily="18" charset="0"/>
              </a:rPr>
              <a:t>Commitment to Diversity - Board Policy 7100 (</a:t>
            </a:r>
            <a:r>
              <a:rPr lang="en-US" sz="2400" dirty="0" smtClean="0">
                <a:solidFill>
                  <a:srgbClr val="0070C0"/>
                </a:solidFill>
                <a:latin typeface="Times New Roman" pitchFamily="18" charset="0"/>
                <a:cs typeface="Times New Roman" pitchFamily="18" charset="0"/>
              </a:rPr>
              <a:t>Document 3</a:t>
            </a:r>
            <a:r>
              <a:rPr lang="en-US" sz="2400" dirty="0" smtClean="0">
                <a:latin typeface="Times New Roman" pitchFamily="18" charset="0"/>
                <a:cs typeface="Times New Roman" pitchFamily="18" charset="0"/>
              </a:rPr>
              <a:t>)</a:t>
            </a:r>
          </a:p>
          <a:p>
            <a:pPr marL="914400" indent="-457200" eaLnBrk="1" hangingPunct="1">
              <a:spcBef>
                <a:spcPts val="0"/>
              </a:spcBef>
              <a:buClr>
                <a:srgbClr val="002060"/>
              </a:buClr>
              <a:buSzPct val="100000"/>
              <a:buFont typeface="Wingdings" pitchFamily="2" charset="2"/>
              <a:buChar char="Ø"/>
            </a:pPr>
            <a:r>
              <a:rPr lang="en-US" sz="2400" dirty="0" smtClean="0">
                <a:latin typeface="Times New Roman" pitchFamily="18" charset="0"/>
                <a:cs typeface="Times New Roman" pitchFamily="18" charset="0"/>
              </a:rPr>
              <a:t>SDCCD EEO Plan 2010-2013 </a:t>
            </a:r>
          </a:p>
          <a:p>
            <a:pPr marL="0" indent="0" eaLnBrk="1" hangingPunct="1">
              <a:buNone/>
            </a:pPr>
            <a:endParaRPr lang="en-US" sz="2400" dirty="0" smtClean="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The full version of the SDCCD EEO Plan is available on the </a:t>
            </a:r>
          </a:p>
          <a:p>
            <a:pPr marL="0" indent="0" algn="ctr">
              <a:buNone/>
            </a:pPr>
            <a:r>
              <a:rPr lang="en-US" sz="2400" dirty="0" smtClean="0">
                <a:latin typeface="Times New Roman" pitchFamily="18" charset="0"/>
                <a:cs typeface="Times New Roman" pitchFamily="18" charset="0"/>
              </a:rPr>
              <a:t>District HR website.</a:t>
            </a:r>
          </a:p>
        </p:txBody>
      </p:sp>
      <p:sp>
        <p:nvSpPr>
          <p:cNvPr id="7170" name="Slide Number Placeholder 5"/>
          <p:cNvSpPr>
            <a:spLocks noGrp="1"/>
          </p:cNvSpPr>
          <p:nvPr>
            <p:ph type="sldNum" sz="quarter" idx="12"/>
          </p:nvPr>
        </p:nvSpPr>
        <p:spPr>
          <a:noFill/>
        </p:spPr>
        <p:txBody>
          <a:bodyPr/>
          <a:lstStyle/>
          <a:p>
            <a:fld id="{1B2A73B2-67E3-4D5D-9868-6DADE821498C}" type="slidenum">
              <a:rPr lang="en-US" smtClean="0">
                <a:latin typeface="Times New Roman" pitchFamily="18" charset="0"/>
                <a:cs typeface="Times New Roman" pitchFamily="18" charset="0"/>
              </a:rPr>
              <a:pPr/>
              <a:t>18</a:t>
            </a:fld>
            <a:endParaRPr lang="en-US" dirty="0" smtClean="0">
              <a:latin typeface="Times New Roman" pitchFamily="18" charset="0"/>
              <a:cs typeface="Times New Roman" pitchFamily="18" charset="0"/>
            </a:endParaRPr>
          </a:p>
        </p:txBody>
      </p:sp>
      <p:sp>
        <p:nvSpPr>
          <p:cNvPr id="9219" name="Rectangle 2"/>
          <p:cNvSpPr>
            <a:spLocks noGrp="1" noChangeArrowheads="1"/>
          </p:cNvSpPr>
          <p:nvPr>
            <p:ph type="title"/>
          </p:nvPr>
        </p:nvSpPr>
        <p:spPr/>
        <p:txBody>
          <a:bodyPr/>
          <a:lstStyle/>
          <a:p>
            <a:pPr algn="ctr" eaLnBrk="1" hangingPunct="1">
              <a:defRPr/>
            </a:pPr>
            <a:r>
              <a:rPr lang="en-US" sz="3600" b="1" dirty="0" smtClean="0">
                <a:solidFill>
                  <a:schemeClr val="tx1"/>
                </a:solidFill>
                <a:effectLst/>
                <a:latin typeface="Times New Roman" pitchFamily="18" charset="0"/>
                <a:cs typeface="Times New Roman" pitchFamily="18" charset="0"/>
              </a:rPr>
              <a:t>SDCCD Policies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077200" cy="4114800"/>
          </a:xfrm>
        </p:spPr>
        <p:txBody>
          <a:bodyPr>
            <a:noAutofit/>
          </a:bodyPr>
          <a:lstStyle/>
          <a:p>
            <a:pPr>
              <a:buNone/>
            </a:pPr>
            <a:endParaRPr lang="en-US" sz="1400" b="1" u="sng" dirty="0" smtClean="0"/>
          </a:p>
          <a:p>
            <a:pPr marL="457200" indent="-457200">
              <a:spcBef>
                <a:spcPts val="600"/>
              </a:spcBef>
              <a:buNone/>
            </a:pPr>
            <a:r>
              <a:rPr lang="en-US" sz="2000" b="1" u="sng" dirty="0" smtClean="0">
                <a:latin typeface="Times New Roman" pitchFamily="18" charset="0"/>
                <a:cs typeface="Times New Roman" pitchFamily="18" charset="0"/>
              </a:rPr>
              <a:t>The primary intentions of the EEO Plan</a:t>
            </a:r>
            <a:r>
              <a:rPr lang="en-US" sz="2000" b="1" dirty="0" smtClean="0">
                <a:latin typeface="Times New Roman" pitchFamily="18" charset="0"/>
                <a:cs typeface="Times New Roman" pitchFamily="18" charset="0"/>
              </a:rPr>
              <a:t>:</a:t>
            </a:r>
          </a:p>
          <a:p>
            <a:pPr marL="457200" indent="-457200">
              <a:buNone/>
            </a:pPr>
            <a:endParaRPr lang="en-US" sz="2000" b="1" dirty="0" smtClean="0">
              <a:latin typeface="Times New Roman" pitchFamily="18" charset="0"/>
              <a:cs typeface="Times New Roman" pitchFamily="18" charset="0"/>
            </a:endParaRPr>
          </a:p>
          <a:p>
            <a:pPr marL="458788" indent="0">
              <a:spcBef>
                <a:spcPts val="600"/>
              </a:spcBef>
              <a:buClr>
                <a:srgbClr val="002060"/>
              </a:buClr>
              <a:buNone/>
            </a:pPr>
            <a:r>
              <a:rPr lang="en-US" sz="2000" dirty="0" smtClean="0">
                <a:latin typeface="Times New Roman" pitchFamily="18" charset="0"/>
                <a:cs typeface="Times New Roman" pitchFamily="18" charset="0"/>
              </a:rPr>
              <a:t>The EEO Plan’s immediate focus is equal employment opportunity in the District’s recruitment and hiring policies and practices pursuant to the applicable Title 5 regulations (Section 53000 et seq.).  In addition, the EEO Plan’s focus is on advancing diversity and cultural competency within the District.  </a:t>
            </a:r>
          </a:p>
          <a:p>
            <a:pPr>
              <a:buNone/>
            </a:pPr>
            <a:endParaRPr lang="en-US" sz="2000" b="1" dirty="0" smtClean="0">
              <a:latin typeface="Times New Roman" pitchFamily="18" charset="0"/>
              <a:cs typeface="Times New Roman" pitchFamily="18" charset="0"/>
            </a:endParaRPr>
          </a:p>
          <a:p>
            <a:pPr marL="0" indent="0" algn="ctr">
              <a:buNone/>
            </a:pPr>
            <a:r>
              <a:rPr lang="en-US" sz="2000" b="1" dirty="0" smtClean="0">
                <a:latin typeface="Times New Roman" pitchFamily="18" charset="0"/>
                <a:cs typeface="Times New Roman" pitchFamily="18" charset="0"/>
              </a:rPr>
              <a:t>The entire EEO Plan can be conveniently accessed on the District Human Resources web site under the EEO/Diversity tab. (</a:t>
            </a:r>
            <a:r>
              <a:rPr lang="en-US" sz="2000" b="1" dirty="0" smtClean="0">
                <a:solidFill>
                  <a:srgbClr val="FF0000"/>
                </a:solidFill>
                <a:latin typeface="Times New Roman" pitchFamily="18" charset="0"/>
                <a:cs typeface="Times New Roman" pitchFamily="18" charset="0"/>
                <a:hlinkClick r:id="rId2"/>
              </a:rPr>
              <a:t>http://hr/eeo/eeoplan.cfm</a:t>
            </a:r>
            <a:r>
              <a:rPr lang="en-US" sz="2000" b="1" dirty="0" smtClean="0">
                <a:latin typeface="Times New Roman" pitchFamily="18" charset="0"/>
                <a:cs typeface="Times New Roman" pitchFamily="18" charset="0"/>
              </a:rPr>
              <a:t>)</a:t>
            </a:r>
          </a:p>
          <a:p>
            <a:pPr>
              <a:buNone/>
            </a:pPr>
            <a:endParaRPr lang="en-US" sz="2000" dirty="0"/>
          </a:p>
        </p:txBody>
      </p:sp>
      <p:sp>
        <p:nvSpPr>
          <p:cNvPr id="4" name="Slide Number Placeholder 3"/>
          <p:cNvSpPr>
            <a:spLocks noGrp="1"/>
          </p:cNvSpPr>
          <p:nvPr>
            <p:ph type="sldNum" sz="quarter" idx="12"/>
          </p:nvPr>
        </p:nvSpPr>
        <p:spPr/>
        <p:txBody>
          <a:bodyPr/>
          <a:lstStyle/>
          <a:p>
            <a:pPr>
              <a:defRPr/>
            </a:pPr>
            <a:fld id="{8059F4D0-37E0-4B3A-9D80-B55CED862426}" type="slidenum">
              <a:rPr lang="en-US" smtClean="0">
                <a:latin typeface="Times New Roman" pitchFamily="18" charset="0"/>
                <a:cs typeface="Times New Roman" pitchFamily="18" charset="0"/>
              </a:rPr>
              <a:pPr>
                <a:defRPr/>
              </a:pPr>
              <a:t>19</a:t>
            </a:fld>
            <a:endParaRPr lang="en-US" dirty="0">
              <a:latin typeface="Times New Roman" pitchFamily="18" charset="0"/>
              <a:cs typeface="Times New Roman" pitchFamily="18" charset="0"/>
            </a:endParaRPr>
          </a:p>
        </p:txBody>
      </p:sp>
      <p:sp>
        <p:nvSpPr>
          <p:cNvPr id="2" name="Title 1"/>
          <p:cNvSpPr>
            <a:spLocks noGrp="1"/>
          </p:cNvSpPr>
          <p:nvPr>
            <p:ph type="title"/>
          </p:nvPr>
        </p:nvSpPr>
        <p:spPr>
          <a:xfrm>
            <a:off x="457200" y="304800"/>
            <a:ext cx="8229600" cy="1600200"/>
          </a:xfrm>
        </p:spPr>
        <p:txBody>
          <a:bodyPr>
            <a:noAutofit/>
          </a:bodyPr>
          <a:lstStyle/>
          <a:p>
            <a:pPr algn="ctr"/>
            <a:r>
              <a:rPr lang="en-US" sz="3200" b="1" dirty="0" smtClean="0">
                <a:solidFill>
                  <a:schemeClr val="tx1"/>
                </a:solidFill>
                <a:effectLst/>
                <a:latin typeface="Times New Roman" pitchFamily="18" charset="0"/>
                <a:cs typeface="Times New Roman" pitchFamily="18" charset="0"/>
              </a:rPr>
              <a:t>SDCCD 2010-2013 Equal</a:t>
            </a:r>
            <a:br>
              <a:rPr lang="en-US" sz="3200" b="1" dirty="0" smtClean="0">
                <a:solidFill>
                  <a:schemeClr val="tx1"/>
                </a:solidFill>
                <a:effectLst/>
                <a:latin typeface="Times New Roman" pitchFamily="18" charset="0"/>
                <a:cs typeface="Times New Roman" pitchFamily="18" charset="0"/>
              </a:rPr>
            </a:br>
            <a:r>
              <a:rPr lang="en-US" sz="3200" b="1" dirty="0" smtClean="0">
                <a:solidFill>
                  <a:schemeClr val="tx1"/>
                </a:solidFill>
                <a:effectLst/>
                <a:latin typeface="Times New Roman" pitchFamily="18" charset="0"/>
                <a:cs typeface="Times New Roman" pitchFamily="18" charset="0"/>
              </a:rPr>
              <a:t>Employment Opportunity (EEO) Plan </a:t>
            </a:r>
            <a:br>
              <a:rPr lang="en-US" sz="3200" b="1" dirty="0" smtClean="0">
                <a:solidFill>
                  <a:schemeClr val="tx1"/>
                </a:solidFill>
                <a:effectLst/>
                <a:latin typeface="Times New Roman" pitchFamily="18" charset="0"/>
                <a:cs typeface="Times New Roman" pitchFamily="18" charset="0"/>
              </a:rPr>
            </a:br>
            <a:r>
              <a:rPr lang="en-US" sz="3200" b="1" dirty="0" smtClean="0">
                <a:solidFill>
                  <a:schemeClr val="tx1"/>
                </a:solidFill>
                <a:effectLst/>
                <a:latin typeface="Times New Roman" pitchFamily="18" charset="0"/>
                <a:cs typeface="Times New Roman" pitchFamily="18" charset="0"/>
              </a:rPr>
              <a:t>Effective </a:t>
            </a:r>
            <a:r>
              <a:rPr lang="en-US" sz="3200" dirty="0" smtClean="0">
                <a:solidFill>
                  <a:schemeClr val="tx1"/>
                </a:solidFill>
                <a:effectLst/>
                <a:latin typeface="Times New Roman" pitchFamily="18" charset="0"/>
                <a:cs typeface="Times New Roman" pitchFamily="18" charset="0"/>
              </a:rPr>
              <a:t>August 19, 2010</a:t>
            </a:r>
            <a:endParaRPr lang="en-US" sz="3200" b="1" dirty="0">
              <a:solidFill>
                <a:schemeClr val="tx1"/>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400800"/>
            <a:ext cx="304800" cy="304800"/>
          </a:xfrm>
        </p:spPr>
        <p:txBody>
          <a:bodyPr/>
          <a:lstStyle/>
          <a:p>
            <a:pPr>
              <a:defRPr/>
            </a:pPr>
            <a:fld id="{8059F4D0-37E0-4B3A-9D80-B55CED862426}" type="slidenum">
              <a:rPr lang="en-US" smtClean="0">
                <a:latin typeface="Times New Roman" pitchFamily="18" charset="0"/>
                <a:cs typeface="Times New Roman" pitchFamily="18" charset="0"/>
              </a:rPr>
              <a:pPr>
                <a:defRPr/>
              </a:pPr>
              <a:t>2</a:t>
            </a:fld>
            <a:endParaRPr lang="en-US" dirty="0">
              <a:latin typeface="Times New Roman" pitchFamily="18" charset="0"/>
              <a:cs typeface="Times New Roman" pitchFamily="18" charset="0"/>
            </a:endParaRPr>
          </a:p>
        </p:txBody>
      </p:sp>
      <p:sp>
        <p:nvSpPr>
          <p:cNvPr id="2" name="Title 1"/>
          <p:cNvSpPr>
            <a:spLocks noGrp="1"/>
          </p:cNvSpPr>
          <p:nvPr>
            <p:ph type="title"/>
          </p:nvPr>
        </p:nvSpPr>
        <p:spPr>
          <a:xfrm>
            <a:off x="457200" y="533400"/>
            <a:ext cx="8077200" cy="1295400"/>
          </a:xfrm>
        </p:spPr>
        <p:txBody>
          <a:bodyPr>
            <a:normAutofit/>
          </a:bodyPr>
          <a:lstStyle/>
          <a:p>
            <a:pPr algn="ctr"/>
            <a:r>
              <a:rPr lang="en-US" sz="3600" b="1" dirty="0" smtClean="0">
                <a:solidFill>
                  <a:schemeClr val="tx1"/>
                </a:solidFill>
                <a:effectLst/>
                <a:latin typeface="Times New Roman" pitchFamily="18" charset="0"/>
                <a:cs typeface="Times New Roman" pitchFamily="18" charset="0"/>
              </a:rPr>
              <a:t>You Have Entered a Positive Zone </a:t>
            </a:r>
            <a:r>
              <a:rPr lang="en-US" sz="2000" b="1" dirty="0" smtClean="0">
                <a:effectLst/>
              </a:rPr>
              <a:t/>
            </a:r>
            <a:br>
              <a:rPr lang="en-US" sz="2000" b="1" dirty="0" smtClean="0">
                <a:effectLst/>
              </a:rPr>
            </a:br>
            <a:endParaRPr lang="en-US" sz="2000" b="1" dirty="0">
              <a:effectLst/>
            </a:endParaRPr>
          </a:p>
        </p:txBody>
      </p:sp>
      <p:sp>
        <p:nvSpPr>
          <p:cNvPr id="9" name="TextBox 8"/>
          <p:cNvSpPr txBox="1"/>
          <p:nvPr/>
        </p:nvSpPr>
        <p:spPr>
          <a:xfrm>
            <a:off x="4974566" y="2286000"/>
            <a:ext cx="3962400" cy="1815882"/>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Please take a moment to turn your cell phones off or place on silent.  </a:t>
            </a:r>
          </a:p>
          <a:p>
            <a:pPr algn="ctr"/>
            <a:r>
              <a:rPr lang="en-US" sz="2800" dirty="0" smtClean="0">
                <a:latin typeface="Times New Roman" pitchFamily="18" charset="0"/>
                <a:cs typeface="Times New Roman" pitchFamily="18" charset="0"/>
              </a:rPr>
              <a:t>Thank you!</a:t>
            </a:r>
          </a:p>
        </p:txBody>
      </p:sp>
      <p:pic>
        <p:nvPicPr>
          <p:cNvPr id="1028" name="Picture 4" descr="http://www.personalitytutor.com/files/2012/02/How-To-Be-Posi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981200"/>
            <a:ext cx="4975382" cy="3146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077200" cy="5334000"/>
          </a:xfrm>
        </p:spPr>
        <p:txBody>
          <a:bodyPr>
            <a:noAutofit/>
          </a:bodyPr>
          <a:lstStyle/>
          <a:p>
            <a:pPr marL="908050" indent="6350" algn="ctr">
              <a:buNone/>
            </a:pPr>
            <a:r>
              <a:rPr lang="en-US" sz="1600" b="1" dirty="0" smtClean="0">
                <a:latin typeface="Times New Roman" pitchFamily="18" charset="0"/>
                <a:cs typeface="Times New Roman" pitchFamily="18" charset="0"/>
              </a:rPr>
              <a:t>Discrimination based on the following protected classes/categories is prohibited according to District Policy (which incorporates Title 5, FEHA &amp; Title VII)</a:t>
            </a:r>
            <a:endParaRPr lang="en-US" sz="1600" b="1" dirty="0" smtClean="0">
              <a:solidFill>
                <a:srgbClr val="FF0000"/>
              </a:solidFill>
              <a:latin typeface="Times New Roman" pitchFamily="18" charset="0"/>
              <a:cs typeface="Times New Roman" pitchFamily="18" charset="0"/>
              <a:sym typeface="Wingdings" pitchFamily="2" charset="2"/>
            </a:endParaRPr>
          </a:p>
          <a:p>
            <a:pPr marL="1371600" indent="-457200">
              <a:buFont typeface="+mj-lt"/>
              <a:buAutoNum type="arabicPeriod"/>
            </a:pPr>
            <a:r>
              <a:rPr lang="en-US" sz="1600" dirty="0" smtClean="0">
                <a:latin typeface="Times New Roman" pitchFamily="18" charset="0"/>
                <a:cs typeface="Times New Roman" pitchFamily="18" charset="0"/>
              </a:rPr>
              <a:t>Ethnic Group Identification      </a:t>
            </a:r>
          </a:p>
          <a:p>
            <a:pPr marL="1371600" indent="-457200">
              <a:buFont typeface="+mj-lt"/>
              <a:buAutoNum type="arabicPeriod"/>
            </a:pPr>
            <a:r>
              <a:rPr lang="en-US" sz="1600" dirty="0" smtClean="0">
                <a:latin typeface="Times New Roman" pitchFamily="18" charset="0"/>
                <a:cs typeface="Times New Roman" pitchFamily="18" charset="0"/>
              </a:rPr>
              <a:t>National Origin 	</a:t>
            </a:r>
          </a:p>
          <a:p>
            <a:pPr marL="1371600" indent="-457200">
              <a:buFont typeface="+mj-lt"/>
              <a:buAutoNum type="arabicPeriod"/>
            </a:pPr>
            <a:r>
              <a:rPr lang="en-US" sz="1600" dirty="0" smtClean="0">
                <a:latin typeface="Times New Roman" pitchFamily="18" charset="0"/>
                <a:cs typeface="Times New Roman" pitchFamily="18" charset="0"/>
              </a:rPr>
              <a:t>Religion</a:t>
            </a:r>
          </a:p>
          <a:p>
            <a:pPr marL="1371600" indent="-457200">
              <a:buFont typeface="+mj-lt"/>
              <a:buAutoNum type="arabicPeriod"/>
            </a:pPr>
            <a:r>
              <a:rPr lang="en-US" sz="1600" dirty="0" smtClean="0">
                <a:latin typeface="Times New Roman" pitchFamily="18" charset="0"/>
                <a:cs typeface="Times New Roman" pitchFamily="18" charset="0"/>
              </a:rPr>
              <a:t>Age    					 </a:t>
            </a:r>
          </a:p>
          <a:p>
            <a:pPr marL="1371600" indent="-457200">
              <a:buFont typeface="+mj-lt"/>
              <a:buAutoNum type="arabicPeriod"/>
            </a:pPr>
            <a:r>
              <a:rPr lang="en-US" sz="1600" dirty="0" smtClean="0">
                <a:latin typeface="Times New Roman" pitchFamily="18" charset="0"/>
                <a:cs typeface="Times New Roman" pitchFamily="18" charset="0"/>
              </a:rPr>
              <a:t>Sex/Gender (Including Gender ID and Harassment)		</a:t>
            </a:r>
          </a:p>
          <a:p>
            <a:pPr marL="1371600" indent="-457200">
              <a:buFont typeface="+mj-lt"/>
              <a:buAutoNum type="arabicPeriod"/>
            </a:pPr>
            <a:r>
              <a:rPr lang="en-US" sz="1600" dirty="0" smtClean="0">
                <a:latin typeface="Times New Roman" pitchFamily="18" charset="0"/>
                <a:cs typeface="Times New Roman" pitchFamily="18" charset="0"/>
                <a:sym typeface="Wingdings" pitchFamily="2" charset="2"/>
              </a:rPr>
              <a:t>Marital Status</a:t>
            </a:r>
            <a:r>
              <a:rPr lang="en-US" sz="1600" dirty="0" smtClean="0">
                <a:latin typeface="Times New Roman" pitchFamily="18" charset="0"/>
                <a:cs typeface="Times New Roman" pitchFamily="18" charset="0"/>
              </a:rPr>
              <a:t>	</a:t>
            </a:r>
          </a:p>
          <a:p>
            <a:pPr marL="1371600" indent="-457200">
              <a:buFont typeface="+mj-lt"/>
              <a:buAutoNum type="arabicPeriod"/>
            </a:pPr>
            <a:r>
              <a:rPr lang="en-US" sz="1600" dirty="0" smtClean="0">
                <a:latin typeface="Times New Roman" pitchFamily="18" charset="0"/>
                <a:cs typeface="Times New Roman" pitchFamily="18" charset="0"/>
              </a:rPr>
              <a:t>Perceived to be in, or associated with someone in, a protected category</a:t>
            </a:r>
          </a:p>
          <a:p>
            <a:pPr marL="1371600" indent="-457200">
              <a:buFont typeface="+mj-lt"/>
              <a:buAutoNum type="arabicPeriod"/>
            </a:pPr>
            <a:r>
              <a:rPr lang="en-US" sz="1600" dirty="0" smtClean="0">
                <a:latin typeface="Times New Roman" pitchFamily="18" charset="0"/>
                <a:cs typeface="Times New Roman" pitchFamily="18" charset="0"/>
              </a:rPr>
              <a:t>Race   					</a:t>
            </a:r>
          </a:p>
          <a:p>
            <a:pPr marL="1371600" indent="-457200">
              <a:buFont typeface="+mj-lt"/>
              <a:buAutoNum type="arabicPeriod"/>
            </a:pPr>
            <a:r>
              <a:rPr lang="en-US" sz="1600" dirty="0" smtClean="0">
                <a:latin typeface="Times New Roman" pitchFamily="18" charset="0"/>
                <a:cs typeface="Times New Roman" pitchFamily="18" charset="0"/>
              </a:rPr>
              <a:t>Color  </a:t>
            </a:r>
          </a:p>
          <a:p>
            <a:pPr marL="1371600" indent="-457200">
              <a:buFont typeface="+mj-lt"/>
              <a:buAutoNum type="arabicPeriod"/>
            </a:pPr>
            <a:r>
              <a:rPr lang="en-US" sz="1600" dirty="0" smtClean="0">
                <a:latin typeface="Times New Roman" pitchFamily="18" charset="0"/>
                <a:cs typeface="Times New Roman" pitchFamily="18" charset="0"/>
                <a:sym typeface="Wingdings" pitchFamily="2" charset="2"/>
              </a:rPr>
              <a:t>Sexual Orientation</a:t>
            </a:r>
          </a:p>
          <a:p>
            <a:pPr marL="1371600" indent="-457200">
              <a:buFont typeface="+mj-lt"/>
              <a:buAutoNum type="arabicPeriod"/>
            </a:pPr>
            <a:r>
              <a:rPr lang="en-US" sz="1600" dirty="0" smtClean="0">
                <a:latin typeface="Times New Roman" pitchFamily="18" charset="0"/>
                <a:cs typeface="Times New Roman" pitchFamily="18" charset="0"/>
                <a:sym typeface="Wingdings" pitchFamily="2" charset="2"/>
              </a:rPr>
              <a:t>Ancestry</a:t>
            </a:r>
          </a:p>
          <a:p>
            <a:pPr marL="1371600" indent="-457200">
              <a:buFont typeface="+mj-lt"/>
              <a:buAutoNum type="arabicPeriod"/>
            </a:pPr>
            <a:r>
              <a:rPr lang="en-US" sz="1600" dirty="0" smtClean="0">
                <a:latin typeface="Times New Roman" pitchFamily="18" charset="0"/>
                <a:cs typeface="Times New Roman" pitchFamily="18" charset="0"/>
                <a:sym typeface="Wingdings" pitchFamily="2" charset="2"/>
              </a:rPr>
              <a:t>Physical or Mental Disability or Medical Condition</a:t>
            </a:r>
            <a:r>
              <a:rPr lang="en-US" sz="1600" dirty="0" smtClean="0">
                <a:latin typeface="Times New Roman" pitchFamily="18" charset="0"/>
                <a:cs typeface="Times New Roman" pitchFamily="18" charset="0"/>
              </a:rPr>
              <a:t> </a:t>
            </a:r>
          </a:p>
          <a:p>
            <a:pPr marL="1371600" indent="-457200">
              <a:buFont typeface="+mj-lt"/>
              <a:buAutoNum type="arabicPeriod"/>
            </a:pPr>
            <a:r>
              <a:rPr lang="en-US" sz="1600" dirty="0" smtClean="0">
                <a:latin typeface="Times New Roman" pitchFamily="18" charset="0"/>
                <a:cs typeface="Times New Roman" pitchFamily="18" charset="0"/>
                <a:sym typeface="Wingdings" pitchFamily="2" charset="2"/>
              </a:rPr>
              <a:t>Genetic Information Non-Discrimination Act </a:t>
            </a:r>
            <a:r>
              <a:rPr lang="en-US" sz="1600" dirty="0" smtClean="0">
                <a:latin typeface="Times New Roman" pitchFamily="18" charset="0"/>
                <a:cs typeface="Times New Roman" pitchFamily="18" charset="0"/>
              </a:rPr>
              <a:t>	</a:t>
            </a:r>
          </a:p>
          <a:p>
            <a:pPr marL="1371600" indent="-457200">
              <a:buFont typeface="+mj-lt"/>
              <a:buAutoNum type="arabicPeriod"/>
            </a:pPr>
            <a:r>
              <a:rPr lang="en-US" sz="1600" dirty="0" smtClean="0">
                <a:latin typeface="Times New Roman" pitchFamily="18" charset="0"/>
                <a:cs typeface="Times New Roman" pitchFamily="18" charset="0"/>
                <a:sym typeface="Wingdings" pitchFamily="2" charset="2"/>
              </a:rPr>
              <a:t>Engaging in a legally protected activity (</a:t>
            </a:r>
            <a:r>
              <a:rPr lang="en-US" sz="1600" i="1" dirty="0" smtClean="0">
                <a:latin typeface="Times New Roman" pitchFamily="18" charset="0"/>
                <a:cs typeface="Times New Roman" pitchFamily="18" charset="0"/>
                <a:sym typeface="Wingdings" pitchFamily="2" charset="2"/>
              </a:rPr>
              <a:t>i.e. </a:t>
            </a:r>
            <a:r>
              <a:rPr lang="en-US" sz="1600" dirty="0" smtClean="0">
                <a:latin typeface="Times New Roman" pitchFamily="18" charset="0"/>
                <a:cs typeface="Times New Roman" pitchFamily="18" charset="0"/>
                <a:sym typeface="Wingdings" pitchFamily="2" charset="2"/>
              </a:rPr>
              <a:t>retaliation for filing a complaint</a:t>
            </a:r>
            <a:r>
              <a:rPr lang="en-US" sz="1600" i="1" dirty="0" smtClean="0">
                <a:latin typeface="Times New Roman" pitchFamily="18" charset="0"/>
                <a:cs typeface="Times New Roman" pitchFamily="18" charset="0"/>
                <a:sym typeface="Wingdings" pitchFamily="2" charset="2"/>
              </a:rPr>
              <a:t>)</a:t>
            </a:r>
            <a:endParaRPr lang="en-US" sz="1600" dirty="0" smtClean="0">
              <a:latin typeface="Times New Roman" pitchFamily="18" charset="0"/>
              <a:cs typeface="Times New Roman" pitchFamily="18" charset="0"/>
              <a:sym typeface="Wingdings" pitchFamily="2" charset="2"/>
            </a:endParaRPr>
          </a:p>
          <a:p>
            <a:pPr marL="1371600" indent="-457200">
              <a:buNone/>
            </a:pPr>
            <a:endParaRPr lang="en-US" sz="1600" dirty="0" smtClean="0">
              <a:latin typeface="Times New Roman" pitchFamily="18" charset="0"/>
              <a:cs typeface="Times New Roman" pitchFamily="18" charset="0"/>
              <a:sym typeface="Wingdings" pitchFamily="2" charset="2"/>
            </a:endParaRPr>
          </a:p>
          <a:p>
            <a:pPr marL="1371600" indent="-457200">
              <a:buNone/>
            </a:pPr>
            <a:endParaRPr lang="en-US" sz="1600" dirty="0" smtClean="0">
              <a:latin typeface="Times New Roman" pitchFamily="18" charset="0"/>
              <a:cs typeface="Times New Roman" pitchFamily="18" charset="0"/>
              <a:sym typeface="Wingdings" pitchFamily="2" charset="2"/>
            </a:endParaRPr>
          </a:p>
          <a:p>
            <a:pPr marL="1371600" indent="-457200">
              <a:buNone/>
            </a:pPr>
            <a:endParaRPr lang="en-US" sz="1600" dirty="0" smtClean="0">
              <a:latin typeface="Times New Roman" pitchFamily="18" charset="0"/>
              <a:cs typeface="Times New Roman" pitchFamily="18" charset="0"/>
              <a:sym typeface="Wingdings" pitchFamily="2" charset="2"/>
            </a:endParaRPr>
          </a:p>
          <a:p>
            <a:pPr marL="1371600" indent="-457200">
              <a:buNone/>
            </a:pPr>
            <a:r>
              <a:rPr lang="en-US" sz="1600" dirty="0" smtClean="0">
                <a:latin typeface="Times New Roman" pitchFamily="18" charset="0"/>
                <a:cs typeface="Times New Roman" pitchFamily="18" charset="0"/>
              </a:rPr>
              <a:t>	</a:t>
            </a:r>
            <a:r>
              <a:rPr lang="en-US" sz="1600" dirty="0" smtClean="0"/>
              <a:t>	   	</a:t>
            </a:r>
            <a:endParaRPr lang="en-US" dirty="0"/>
          </a:p>
        </p:txBody>
      </p:sp>
      <p:sp>
        <p:nvSpPr>
          <p:cNvPr id="4" name="Slide Number Placeholder 3"/>
          <p:cNvSpPr>
            <a:spLocks noGrp="1"/>
          </p:cNvSpPr>
          <p:nvPr>
            <p:ph type="sldNum" sz="quarter" idx="12"/>
          </p:nvPr>
        </p:nvSpPr>
        <p:spPr/>
        <p:txBody>
          <a:bodyPr/>
          <a:lstStyle/>
          <a:p>
            <a:pPr>
              <a:defRPr/>
            </a:pPr>
            <a:fld id="{8059F4D0-37E0-4B3A-9D80-B55CED862426}" type="slidenum">
              <a:rPr lang="en-US" smtClean="0">
                <a:latin typeface="Times New Roman" pitchFamily="18" charset="0"/>
                <a:cs typeface="Times New Roman" pitchFamily="18" charset="0"/>
              </a:rPr>
              <a:pPr>
                <a:defRPr/>
              </a:pPr>
              <a:t>20</a:t>
            </a:fld>
            <a:endParaRPr lang="en-US" dirty="0">
              <a:latin typeface="Times New Roman" pitchFamily="18" charset="0"/>
              <a:cs typeface="Times New Roman" pitchFamily="18" charset="0"/>
            </a:endParaRPr>
          </a:p>
        </p:txBody>
      </p:sp>
      <p:sp>
        <p:nvSpPr>
          <p:cNvPr id="2" name="Title 1"/>
          <p:cNvSpPr>
            <a:spLocks noGrp="1"/>
          </p:cNvSpPr>
          <p:nvPr>
            <p:ph type="title"/>
          </p:nvPr>
        </p:nvSpPr>
        <p:spPr>
          <a:xfrm>
            <a:off x="457200" y="274638"/>
            <a:ext cx="8229600" cy="868362"/>
          </a:xfrm>
        </p:spPr>
        <p:txBody>
          <a:bodyPr>
            <a:noAutofit/>
          </a:bodyPr>
          <a:lstStyle/>
          <a:p>
            <a:pPr algn="ctr"/>
            <a:r>
              <a:rPr lang="en-US" sz="3200" b="1" dirty="0" smtClean="0">
                <a:solidFill>
                  <a:schemeClr val="tx1"/>
                </a:solidFill>
                <a:effectLst/>
                <a:latin typeface="Times New Roman" pitchFamily="18" charset="0"/>
                <a:cs typeface="Times New Roman" pitchFamily="18" charset="0"/>
              </a:rPr>
              <a:t>Protected Classes, Categories and Activity</a:t>
            </a:r>
            <a:endParaRPr lang="en-US" sz="3200" b="1" dirty="0">
              <a:solidFill>
                <a:schemeClr val="tx1"/>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752600"/>
            <a:ext cx="8991600" cy="4572000"/>
          </a:xfrm>
        </p:spPr>
        <p:txBody>
          <a:bodyPr>
            <a:normAutofit fontScale="70000" lnSpcReduction="20000"/>
          </a:bodyPr>
          <a:lstStyle/>
          <a:p>
            <a:pPr marL="342900" lvl="0" indent="-342900">
              <a:spcBef>
                <a:spcPts val="0"/>
              </a:spcBef>
              <a:buFont typeface="Wingdings"/>
              <a:buChar char=""/>
              <a:tabLst>
                <a:tab pos="457200" algn="l"/>
              </a:tabLst>
            </a:pPr>
            <a:r>
              <a:rPr lang="en-US" sz="2600" b="1" dirty="0">
                <a:latin typeface="Times New Roman"/>
                <a:ea typeface="Calibri"/>
              </a:rPr>
              <a:t>California Government Code Sections 11135 - </a:t>
            </a:r>
            <a:r>
              <a:rPr lang="en-US" sz="2600" b="1" dirty="0" smtClean="0">
                <a:latin typeface="Times New Roman"/>
                <a:ea typeface="Calibri"/>
              </a:rPr>
              <a:t>11139.5</a:t>
            </a:r>
            <a:endParaRPr lang="en-US" sz="2600" dirty="0" smtClean="0">
              <a:latin typeface="Times New Roman"/>
              <a:ea typeface="Calibri"/>
            </a:endParaRPr>
          </a:p>
          <a:p>
            <a:pPr marL="0" lvl="0" indent="0">
              <a:spcBef>
                <a:spcPts val="0"/>
              </a:spcBef>
              <a:buNone/>
              <a:tabLst>
                <a:tab pos="457200" algn="l"/>
              </a:tabLst>
            </a:pPr>
            <a:r>
              <a:rPr lang="en-US" sz="2600" dirty="0" smtClean="0">
                <a:latin typeface="Times New Roman"/>
                <a:ea typeface="Calibri"/>
              </a:rPr>
              <a:t>	Prohibits </a:t>
            </a:r>
            <a:r>
              <a:rPr lang="en-US" sz="2600" dirty="0">
                <a:latin typeface="Times New Roman"/>
                <a:ea typeface="Calibri"/>
              </a:rPr>
              <a:t>discrimination or denial of benefits under any program that is funded by </a:t>
            </a:r>
            <a:r>
              <a:rPr lang="en-US" sz="2600" dirty="0" smtClean="0">
                <a:latin typeface="Times New Roman"/>
                <a:ea typeface="Calibri"/>
              </a:rPr>
              <a:t>the 	State </a:t>
            </a:r>
            <a:r>
              <a:rPr lang="en-US" sz="2600" dirty="0">
                <a:latin typeface="Times New Roman"/>
                <a:ea typeface="Calibri"/>
              </a:rPr>
              <a:t>or </a:t>
            </a:r>
            <a:r>
              <a:rPr lang="en-US" sz="2600" dirty="0" smtClean="0">
                <a:latin typeface="Times New Roman"/>
                <a:ea typeface="Calibri"/>
              </a:rPr>
              <a:t>receives State </a:t>
            </a:r>
            <a:r>
              <a:rPr lang="en-US" sz="2600" dirty="0">
                <a:latin typeface="Times New Roman"/>
                <a:ea typeface="Calibri"/>
              </a:rPr>
              <a:t>assistance, on the basis of ethnicity, religion, age, sex, </a:t>
            </a:r>
            <a:r>
              <a:rPr lang="en-US" sz="2600" dirty="0" smtClean="0">
                <a:latin typeface="Times New Roman"/>
                <a:ea typeface="Calibri"/>
              </a:rPr>
              <a:t>color or</a:t>
            </a:r>
          </a:p>
          <a:p>
            <a:pPr marL="0" lvl="0" indent="0">
              <a:spcBef>
                <a:spcPts val="0"/>
              </a:spcBef>
              <a:buNone/>
              <a:tabLst>
                <a:tab pos="457200" algn="l"/>
              </a:tabLst>
            </a:pPr>
            <a:r>
              <a:rPr lang="en-US" sz="2600" dirty="0" smtClean="0">
                <a:latin typeface="Times New Roman"/>
                <a:ea typeface="Calibri"/>
              </a:rPr>
              <a:t>	physical </a:t>
            </a:r>
            <a:r>
              <a:rPr lang="en-US" sz="2600" dirty="0">
                <a:latin typeface="Times New Roman"/>
                <a:ea typeface="Calibri"/>
              </a:rPr>
              <a:t>or </a:t>
            </a:r>
            <a:r>
              <a:rPr lang="en-US" sz="2600" dirty="0" smtClean="0">
                <a:latin typeface="Times New Roman"/>
                <a:ea typeface="Calibri"/>
              </a:rPr>
              <a:t>mental disability</a:t>
            </a:r>
            <a:r>
              <a:rPr lang="en-US" sz="2600" dirty="0">
                <a:latin typeface="Times New Roman"/>
                <a:ea typeface="Calibri"/>
              </a:rPr>
              <a:t>.</a:t>
            </a:r>
          </a:p>
          <a:p>
            <a:pPr marL="342900" lvl="0" indent="-342900">
              <a:spcBef>
                <a:spcPts val="0"/>
              </a:spcBef>
              <a:buFont typeface="Wingdings"/>
              <a:buChar char=""/>
              <a:tabLst>
                <a:tab pos="457200" algn="l"/>
              </a:tabLst>
            </a:pPr>
            <a:r>
              <a:rPr lang="en-US" sz="2600" b="1" dirty="0">
                <a:latin typeface="Times New Roman"/>
                <a:ea typeface="Calibri"/>
              </a:rPr>
              <a:t>Fair Employment and Housing Act (FEHA) – California Government Code Sections 1900 et </a:t>
            </a:r>
            <a:r>
              <a:rPr lang="en-US" sz="2600" b="1" dirty="0" smtClean="0">
                <a:latin typeface="Times New Roman"/>
                <a:ea typeface="Calibri"/>
              </a:rPr>
              <a:t>seq.</a:t>
            </a:r>
            <a:endParaRPr lang="en-US" sz="2600" dirty="0" smtClean="0">
              <a:latin typeface="Times New Roman"/>
              <a:ea typeface="Calibri"/>
            </a:endParaRPr>
          </a:p>
          <a:p>
            <a:pPr marL="0" lvl="0" indent="0">
              <a:spcBef>
                <a:spcPts val="0"/>
              </a:spcBef>
              <a:buNone/>
              <a:tabLst>
                <a:tab pos="457200" algn="l"/>
              </a:tabLst>
            </a:pPr>
            <a:r>
              <a:rPr lang="en-US" sz="2600" dirty="0">
                <a:latin typeface="Times New Roman"/>
                <a:ea typeface="Calibri"/>
              </a:rPr>
              <a:t>	</a:t>
            </a:r>
            <a:r>
              <a:rPr lang="en-US" sz="2600" dirty="0" smtClean="0">
                <a:latin typeface="Times New Roman"/>
                <a:ea typeface="Calibri"/>
              </a:rPr>
              <a:t>Prohibits </a:t>
            </a:r>
            <a:r>
              <a:rPr lang="en-US" sz="2600" dirty="0">
                <a:latin typeface="Times New Roman"/>
                <a:ea typeface="Calibri"/>
              </a:rPr>
              <a:t>discrimination in employment based on race, gender, religion, color, </a:t>
            </a:r>
            <a:r>
              <a:rPr lang="en-US" sz="2600" dirty="0" smtClean="0">
                <a:latin typeface="Times New Roman"/>
                <a:ea typeface="Calibri"/>
              </a:rPr>
              <a:t>	national origin, ancestry, physical </a:t>
            </a:r>
            <a:r>
              <a:rPr lang="en-US" sz="2600" dirty="0">
                <a:latin typeface="Times New Roman"/>
                <a:ea typeface="Calibri"/>
              </a:rPr>
              <a:t>or medical condition, marital status, sex, age </a:t>
            </a:r>
            <a:r>
              <a:rPr lang="en-US" sz="2600" dirty="0" smtClean="0">
                <a:latin typeface="Times New Roman"/>
                <a:ea typeface="Calibri"/>
              </a:rPr>
              <a:t>and 	pregnancy</a:t>
            </a:r>
            <a:r>
              <a:rPr lang="en-US" sz="2600" dirty="0">
                <a:latin typeface="Times New Roman"/>
                <a:ea typeface="Calibri"/>
              </a:rPr>
              <a:t>.</a:t>
            </a:r>
          </a:p>
          <a:p>
            <a:pPr marL="342900" lvl="0" indent="-342900">
              <a:spcBef>
                <a:spcPts val="0"/>
              </a:spcBef>
              <a:buFont typeface="Wingdings"/>
              <a:buChar char=""/>
              <a:tabLst>
                <a:tab pos="457200" algn="l"/>
              </a:tabLst>
            </a:pPr>
            <a:r>
              <a:rPr lang="en-US" sz="2600" b="1" dirty="0">
                <a:latin typeface="Times New Roman"/>
                <a:ea typeface="Calibri"/>
              </a:rPr>
              <a:t>California Labor Code Section </a:t>
            </a:r>
            <a:r>
              <a:rPr lang="en-US" sz="2600" b="1" dirty="0" smtClean="0">
                <a:latin typeface="Times New Roman"/>
                <a:ea typeface="Calibri"/>
              </a:rPr>
              <a:t>1102.1</a:t>
            </a:r>
            <a:endParaRPr lang="en-US" sz="2600" dirty="0" smtClean="0">
              <a:latin typeface="Times New Roman"/>
              <a:ea typeface="Calibri"/>
            </a:endParaRPr>
          </a:p>
          <a:p>
            <a:pPr marL="0" lvl="0" indent="0">
              <a:spcBef>
                <a:spcPts val="0"/>
              </a:spcBef>
              <a:buNone/>
              <a:tabLst>
                <a:tab pos="457200" algn="l"/>
              </a:tabLst>
            </a:pPr>
            <a:r>
              <a:rPr lang="en-US" sz="2600" dirty="0">
                <a:latin typeface="Times New Roman"/>
                <a:ea typeface="Calibri"/>
              </a:rPr>
              <a:t>	</a:t>
            </a:r>
            <a:r>
              <a:rPr lang="en-US" sz="2600" dirty="0" smtClean="0">
                <a:latin typeface="Times New Roman"/>
                <a:ea typeface="Calibri"/>
              </a:rPr>
              <a:t>Prohibits </a:t>
            </a:r>
            <a:r>
              <a:rPr lang="en-US" sz="2600" dirty="0">
                <a:latin typeface="Times New Roman"/>
                <a:ea typeface="Calibri"/>
              </a:rPr>
              <a:t>discrimination or different treatment in any aspect of  employment or </a:t>
            </a:r>
            <a:r>
              <a:rPr lang="en-US" sz="2600" dirty="0" smtClean="0">
                <a:latin typeface="Times New Roman"/>
                <a:ea typeface="Calibri"/>
              </a:rPr>
              <a:t>	opportunity </a:t>
            </a:r>
            <a:r>
              <a:rPr lang="en-US" sz="2600" dirty="0">
                <a:latin typeface="Times New Roman"/>
                <a:ea typeface="Calibri"/>
              </a:rPr>
              <a:t>for </a:t>
            </a:r>
            <a:r>
              <a:rPr lang="en-US" sz="2600" dirty="0" smtClean="0">
                <a:latin typeface="Times New Roman"/>
                <a:ea typeface="Calibri"/>
              </a:rPr>
              <a:t>employment </a:t>
            </a:r>
            <a:r>
              <a:rPr lang="en-US" sz="2600" dirty="0">
                <a:latin typeface="Times New Roman"/>
                <a:ea typeface="Calibri"/>
              </a:rPr>
              <a:t>based on actual or perceived sexual orientation.</a:t>
            </a:r>
          </a:p>
          <a:p>
            <a:pPr marL="342900" lvl="0" indent="-342900">
              <a:spcBef>
                <a:spcPts val="0"/>
              </a:spcBef>
              <a:buFont typeface="Wingdings"/>
              <a:buChar char=""/>
              <a:tabLst>
                <a:tab pos="457200" algn="l"/>
              </a:tabLst>
            </a:pPr>
            <a:r>
              <a:rPr lang="en-US" sz="2600" b="1" dirty="0">
                <a:latin typeface="Times New Roman"/>
                <a:ea typeface="Calibri"/>
              </a:rPr>
              <a:t>California Code of Regulations Sections 53000 </a:t>
            </a:r>
            <a:r>
              <a:rPr lang="en-US" sz="2600" b="1" i="1" dirty="0">
                <a:latin typeface="Times New Roman"/>
                <a:ea typeface="Calibri"/>
              </a:rPr>
              <a:t>et seq</a:t>
            </a:r>
            <a:r>
              <a:rPr lang="en-US" sz="2600" b="1" dirty="0">
                <a:latin typeface="Times New Roman"/>
                <a:ea typeface="Calibri"/>
              </a:rPr>
              <a:t>. (Title </a:t>
            </a:r>
            <a:r>
              <a:rPr lang="en-US" sz="2600" b="1" dirty="0" smtClean="0">
                <a:latin typeface="Times New Roman"/>
                <a:ea typeface="Calibri"/>
              </a:rPr>
              <a:t>5)</a:t>
            </a:r>
            <a:endParaRPr lang="en-US" sz="2600" dirty="0" smtClean="0">
              <a:latin typeface="Times New Roman"/>
              <a:ea typeface="Calibri"/>
            </a:endParaRPr>
          </a:p>
          <a:p>
            <a:pPr marL="0" lvl="0" indent="0">
              <a:spcBef>
                <a:spcPts val="0"/>
              </a:spcBef>
              <a:buNone/>
              <a:tabLst>
                <a:tab pos="457200" algn="l"/>
              </a:tabLst>
            </a:pPr>
            <a:r>
              <a:rPr lang="en-US" sz="2600" dirty="0">
                <a:latin typeface="Times New Roman"/>
                <a:ea typeface="Calibri"/>
              </a:rPr>
              <a:t>	</a:t>
            </a:r>
            <a:r>
              <a:rPr lang="en-US" sz="2600" dirty="0" smtClean="0">
                <a:latin typeface="Times New Roman"/>
                <a:ea typeface="Calibri"/>
              </a:rPr>
              <a:t>Provides </a:t>
            </a:r>
            <a:r>
              <a:rPr lang="en-US" sz="2600" dirty="0">
                <a:latin typeface="Times New Roman"/>
                <a:ea typeface="Calibri"/>
              </a:rPr>
              <a:t>that all qualified individuals have a full and fair opportunity to </a:t>
            </a:r>
            <a:r>
              <a:rPr lang="en-US" sz="2600" dirty="0" smtClean="0">
                <a:latin typeface="Times New Roman"/>
                <a:ea typeface="Calibri"/>
              </a:rPr>
              <a:t>compete for 	hiring and promotion </a:t>
            </a:r>
            <a:r>
              <a:rPr lang="en-US" sz="2600" dirty="0">
                <a:latin typeface="Times New Roman"/>
                <a:ea typeface="Calibri"/>
              </a:rPr>
              <a:t>and enjoy the benefits of employment.</a:t>
            </a:r>
            <a:endParaRPr lang="en-US" sz="2600" dirty="0">
              <a:latin typeface="Calibri"/>
              <a:ea typeface="Calibri"/>
            </a:endParaRPr>
          </a:p>
          <a:p>
            <a:pPr marL="342900" lvl="0" indent="-342900">
              <a:spcBef>
                <a:spcPts val="0"/>
              </a:spcBef>
              <a:buFont typeface="Wingdings"/>
              <a:buChar char=""/>
              <a:tabLst>
                <a:tab pos="457200" algn="l"/>
              </a:tabLst>
            </a:pPr>
            <a:r>
              <a:rPr lang="en-US" sz="2600" b="1" dirty="0">
                <a:latin typeface="Times New Roman"/>
                <a:ea typeface="Calibri"/>
              </a:rPr>
              <a:t>California Proposition 209 </a:t>
            </a:r>
            <a:endParaRPr lang="en-US" sz="2600" b="1" dirty="0" smtClean="0">
              <a:latin typeface="Times New Roman"/>
              <a:ea typeface="Calibri"/>
            </a:endParaRPr>
          </a:p>
          <a:p>
            <a:pPr marL="0" lvl="0" indent="0">
              <a:spcBef>
                <a:spcPts val="0"/>
              </a:spcBef>
              <a:buNone/>
              <a:tabLst>
                <a:tab pos="457200" algn="l"/>
              </a:tabLst>
            </a:pPr>
            <a:r>
              <a:rPr lang="en-US" sz="2600" b="1" dirty="0">
                <a:latin typeface="Times New Roman"/>
                <a:ea typeface="Calibri"/>
              </a:rPr>
              <a:t>	</a:t>
            </a:r>
            <a:r>
              <a:rPr lang="en-US" sz="2600" dirty="0" smtClean="0">
                <a:latin typeface="Times New Roman"/>
                <a:ea typeface="Calibri"/>
              </a:rPr>
              <a:t>Prohibits </a:t>
            </a:r>
            <a:r>
              <a:rPr lang="en-US" sz="2600" dirty="0">
                <a:latin typeface="Times New Roman"/>
                <a:ea typeface="Calibri"/>
              </a:rPr>
              <a:t>discrimination against, or granting preferential treatment, on the basis </a:t>
            </a:r>
            <a:r>
              <a:rPr lang="en-US" sz="2600" dirty="0" smtClean="0">
                <a:latin typeface="Times New Roman"/>
                <a:ea typeface="Calibri"/>
              </a:rPr>
              <a:t>of 		race</a:t>
            </a:r>
            <a:r>
              <a:rPr lang="en-US" sz="2600" dirty="0">
                <a:latin typeface="Times New Roman"/>
                <a:ea typeface="Calibri"/>
              </a:rPr>
              <a:t>, sex, </a:t>
            </a:r>
            <a:r>
              <a:rPr lang="en-US" sz="2600" dirty="0" smtClean="0">
                <a:latin typeface="Times New Roman"/>
                <a:ea typeface="Calibri"/>
              </a:rPr>
              <a:t>color, ethnicity</a:t>
            </a:r>
            <a:r>
              <a:rPr lang="en-US" sz="2600" dirty="0">
                <a:latin typeface="Times New Roman"/>
                <a:ea typeface="Calibri"/>
              </a:rPr>
              <a:t>, or national origin in the operation of public employment.</a:t>
            </a:r>
          </a:p>
          <a:p>
            <a:pPr marL="800100" indent="-342900">
              <a:buClr>
                <a:srgbClr val="002060"/>
              </a:buClr>
              <a:buSzPct val="100000"/>
              <a:buFont typeface="Wingdings" pitchFamily="2" charset="2"/>
              <a:buChar char="Ø"/>
            </a:pPr>
            <a:endParaRPr lang="en-US" sz="2400" b="1"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8059F4D0-37E0-4B3A-9D80-B55CED862426}" type="slidenum">
              <a:rPr lang="en-US" smtClean="0">
                <a:latin typeface="Times New Roman" pitchFamily="18" charset="0"/>
                <a:cs typeface="Times New Roman" pitchFamily="18" charset="0"/>
              </a:rPr>
              <a:pPr>
                <a:defRPr/>
              </a:pPr>
              <a:t>21</a:t>
            </a:fld>
            <a:endParaRPr lang="en-US" dirty="0">
              <a:latin typeface="Times New Roman" pitchFamily="18" charset="0"/>
              <a:cs typeface="Times New Roman" pitchFamily="18" charset="0"/>
            </a:endParaRPr>
          </a:p>
        </p:txBody>
      </p:sp>
      <p:sp>
        <p:nvSpPr>
          <p:cNvPr id="2" name="Title 1"/>
          <p:cNvSpPr>
            <a:spLocks noGrp="1"/>
          </p:cNvSpPr>
          <p:nvPr>
            <p:ph type="title"/>
          </p:nvPr>
        </p:nvSpPr>
        <p:spPr>
          <a:xfrm>
            <a:off x="457200" y="457200"/>
            <a:ext cx="8229600" cy="1143000"/>
          </a:xfrm>
        </p:spPr>
        <p:txBody>
          <a:bodyPr/>
          <a:lstStyle/>
          <a:p>
            <a:pPr algn="ctr"/>
            <a:r>
              <a:rPr lang="en-US" sz="3600" b="1" dirty="0" smtClean="0">
                <a:solidFill>
                  <a:schemeClr val="tx1"/>
                </a:solidFill>
                <a:effectLst/>
                <a:latin typeface="Times New Roman" pitchFamily="18" charset="0"/>
                <a:cs typeface="Times New Roman" pitchFamily="18" charset="0"/>
              </a:rPr>
              <a:t>California State Laws</a:t>
            </a:r>
            <a:endParaRPr lang="en-US" sz="3600" b="1" dirty="0">
              <a:solidFill>
                <a:schemeClr val="tx1"/>
              </a:solidFill>
              <a:effectLst/>
              <a:latin typeface="Times New Roman" pitchFamily="18" charset="0"/>
              <a:cs typeface="Times New Roman" pitchFamily="18" charset="0"/>
            </a:endParaRPr>
          </a:p>
        </p:txBody>
      </p:sp>
      <p:pic>
        <p:nvPicPr>
          <p:cNvPr id="5" name="Picture 4" descr="bearflag.jpg"/>
          <p:cNvPicPr>
            <a:picLocks noChangeAspect="1"/>
          </p:cNvPicPr>
          <p:nvPr/>
        </p:nvPicPr>
        <p:blipFill>
          <a:blip r:embed="rId2" cstate="print"/>
          <a:stretch>
            <a:fillRect/>
          </a:stretch>
        </p:blipFill>
        <p:spPr>
          <a:xfrm>
            <a:off x="457200" y="381000"/>
            <a:ext cx="1840992" cy="129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idx="1"/>
          </p:nvPr>
        </p:nvSpPr>
        <p:spPr>
          <a:xfrm>
            <a:off x="381000" y="1600200"/>
            <a:ext cx="8458200" cy="4343400"/>
          </a:xfrm>
        </p:spPr>
        <p:txBody>
          <a:bodyPr/>
          <a:lstStyle/>
          <a:p>
            <a:pPr marL="919163" indent="-461963" eaLnBrk="1" hangingPunct="1">
              <a:buClr>
                <a:srgbClr val="002060"/>
              </a:buClr>
              <a:buSzPct val="100000"/>
              <a:buFont typeface="Wingdings" pitchFamily="2" charset="2"/>
              <a:buChar char="Ø"/>
            </a:pPr>
            <a:r>
              <a:rPr lang="en-US" sz="2400" b="1" dirty="0" smtClean="0">
                <a:latin typeface="Times New Roman" pitchFamily="18" charset="0"/>
                <a:cs typeface="Times New Roman" pitchFamily="18" charset="0"/>
              </a:rPr>
              <a:t>Title VII of the Civil Rights Act of 1964</a:t>
            </a:r>
            <a:r>
              <a:rPr lang="en-US" sz="2400" dirty="0" smtClean="0">
                <a:latin typeface="Times New Roman" pitchFamily="18" charset="0"/>
                <a:cs typeface="Times New Roman" pitchFamily="18" charset="0"/>
              </a:rPr>
              <a:t>: </a:t>
            </a:r>
          </a:p>
          <a:p>
            <a:pPr marL="457200" indent="0" eaLnBrk="1" hangingPunct="1">
              <a:buClr>
                <a:srgbClr val="002060"/>
              </a:buClr>
              <a:buSzPct val="10000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Prohibits discrimination on the basis of race, color, religion, 	sex or national origin.</a:t>
            </a:r>
          </a:p>
          <a:p>
            <a:pPr marL="919163" indent="-461963" eaLnBrk="1" hangingPunct="1">
              <a:buClr>
                <a:srgbClr val="002060"/>
              </a:buClr>
              <a:buSzPct val="100000"/>
              <a:buFont typeface="Wingdings" pitchFamily="2" charset="2"/>
              <a:buChar char="Ø"/>
            </a:pPr>
            <a:r>
              <a:rPr lang="en-US" sz="2400" b="1" dirty="0" smtClean="0">
                <a:latin typeface="Times New Roman" pitchFamily="18" charset="0"/>
                <a:cs typeface="Times New Roman" pitchFamily="18" charset="0"/>
              </a:rPr>
              <a:t>The Americans with Disabilities Act of 1990:</a:t>
            </a:r>
          </a:p>
          <a:p>
            <a:pPr marL="457200" indent="0" eaLnBrk="1" hangingPunct="1">
              <a:buClr>
                <a:srgbClr val="002060"/>
              </a:buClr>
              <a:buSzPct val="100000"/>
              <a:buNone/>
            </a:pP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P</a:t>
            </a:r>
            <a:r>
              <a:rPr lang="en-US" sz="2400" dirty="0" smtClean="0">
                <a:latin typeface="Times New Roman" pitchFamily="18" charset="0"/>
                <a:cs typeface="Times New Roman" pitchFamily="18" charset="0"/>
              </a:rPr>
              <a:t>rohibits discrimination against the disabled in employment 	and public services.</a:t>
            </a:r>
          </a:p>
          <a:p>
            <a:pPr marL="919163" indent="-461963" eaLnBrk="1" hangingPunct="1">
              <a:buClr>
                <a:srgbClr val="002060"/>
              </a:buClr>
              <a:buSzPct val="100000"/>
              <a:buFont typeface="Wingdings" pitchFamily="2" charset="2"/>
              <a:buChar char="Ø"/>
            </a:pPr>
            <a:r>
              <a:rPr lang="en-US" sz="2400" b="1" dirty="0" smtClean="0">
                <a:latin typeface="Times New Roman" pitchFamily="18" charset="0"/>
                <a:cs typeface="Times New Roman" pitchFamily="18" charset="0"/>
              </a:rPr>
              <a:t>Age Discrimination in Employment Act of 1975:</a:t>
            </a:r>
            <a:r>
              <a:rPr lang="en-US" sz="2400" dirty="0" smtClean="0">
                <a:latin typeface="Times New Roman" pitchFamily="18" charset="0"/>
                <a:cs typeface="Times New Roman" pitchFamily="18" charset="0"/>
              </a:rPr>
              <a:t> Prohibits discrimination on the basis of age in programs or activities receiving Federal financial assistance (Age 40+).</a:t>
            </a:r>
          </a:p>
          <a:p>
            <a:pPr eaLnBrk="1" hangingPunct="1">
              <a:buNone/>
            </a:pPr>
            <a:endParaRPr lang="en-US" sz="2800" dirty="0" smtClean="0"/>
          </a:p>
          <a:p>
            <a:pPr eaLnBrk="1" hangingPunct="1">
              <a:buFont typeface="Wingdings" pitchFamily="2" charset="2"/>
              <a:buNone/>
            </a:pPr>
            <a:endParaRPr lang="en-US" sz="1200" dirty="0" smtClean="0"/>
          </a:p>
          <a:p>
            <a:pPr eaLnBrk="1" hangingPunct="1">
              <a:buFont typeface="Wingdings" pitchFamily="2" charset="2"/>
              <a:buNone/>
            </a:pPr>
            <a:endParaRPr lang="en-US" sz="1200" dirty="0" smtClean="0"/>
          </a:p>
        </p:txBody>
      </p:sp>
      <p:sp>
        <p:nvSpPr>
          <p:cNvPr id="9218" name="Slide Number Placeholder 5"/>
          <p:cNvSpPr>
            <a:spLocks noGrp="1"/>
          </p:cNvSpPr>
          <p:nvPr>
            <p:ph type="sldNum" sz="quarter" idx="12"/>
          </p:nvPr>
        </p:nvSpPr>
        <p:spPr>
          <a:noFill/>
        </p:spPr>
        <p:txBody>
          <a:bodyPr/>
          <a:lstStyle/>
          <a:p>
            <a:fld id="{615D5FB3-3838-40A2-88F3-75D365285B5A}" type="slidenum">
              <a:rPr lang="en-US" smtClean="0">
                <a:latin typeface="Times New Roman" pitchFamily="18" charset="0"/>
                <a:cs typeface="Times New Roman" pitchFamily="18" charset="0"/>
              </a:rPr>
              <a:pPr/>
              <a:t>22</a:t>
            </a:fld>
            <a:endParaRPr lang="en-US" dirty="0" smtClean="0">
              <a:latin typeface="Times New Roman" pitchFamily="18" charset="0"/>
              <a:cs typeface="Times New Roman" pitchFamily="18" charset="0"/>
            </a:endParaRPr>
          </a:p>
        </p:txBody>
      </p:sp>
      <p:sp>
        <p:nvSpPr>
          <p:cNvPr id="43010" name="Rectangle 2"/>
          <p:cNvSpPr>
            <a:spLocks noGrp="1" noChangeArrowheads="1"/>
          </p:cNvSpPr>
          <p:nvPr>
            <p:ph type="title"/>
          </p:nvPr>
        </p:nvSpPr>
        <p:spPr/>
        <p:txBody>
          <a:bodyPr/>
          <a:lstStyle/>
          <a:p>
            <a:pPr algn="ctr" eaLnBrk="1" hangingPunct="1">
              <a:defRPr/>
            </a:pPr>
            <a:r>
              <a:rPr lang="en-US" sz="3600" b="1" dirty="0" smtClean="0">
                <a:solidFill>
                  <a:schemeClr val="tx1"/>
                </a:solidFill>
                <a:effectLst/>
                <a:latin typeface="Times New Roman" pitchFamily="18" charset="0"/>
                <a:cs typeface="Times New Roman" pitchFamily="18" charset="0"/>
              </a:rPr>
              <a:t>Federal Laws</a:t>
            </a:r>
          </a:p>
        </p:txBody>
      </p:sp>
      <p:pic>
        <p:nvPicPr>
          <p:cNvPr id="5" name="Picture 4" descr="Federal-Flag-128.png"/>
          <p:cNvPicPr>
            <a:picLocks noChangeAspect="1"/>
          </p:cNvPicPr>
          <p:nvPr/>
        </p:nvPicPr>
        <p:blipFill>
          <a:blip r:embed="rId3" cstate="print"/>
          <a:stretch>
            <a:fillRect/>
          </a:stretch>
        </p:blipFill>
        <p:spPr>
          <a:xfrm>
            <a:off x="1600200" y="381000"/>
            <a:ext cx="1219200" cy="8572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3886200"/>
          </a:xfrm>
        </p:spPr>
        <p:txBody>
          <a:bodyPr>
            <a:normAutofit lnSpcReduction="10000"/>
          </a:bodyPr>
          <a:lstStyle/>
          <a:p>
            <a:pPr marL="0" indent="0">
              <a:spcBef>
                <a:spcPts val="0"/>
              </a:spcBef>
              <a:buNone/>
            </a:pPr>
            <a:endParaRPr lang="en-US" sz="2000" dirty="0" smtClean="0"/>
          </a:p>
          <a:p>
            <a:pPr marL="0" indent="0">
              <a:spcBef>
                <a:spcPts val="0"/>
              </a:spcBef>
              <a:buNone/>
            </a:pPr>
            <a:endParaRPr lang="en-US" sz="2000" dirty="0" smtClean="0">
              <a:latin typeface="Times New Roman" pitchFamily="18" charset="0"/>
              <a:cs typeface="Times New Roman" pitchFamily="18" charset="0"/>
            </a:endParaRPr>
          </a:p>
          <a:p>
            <a:pPr marL="0" indent="0">
              <a:spcBef>
                <a:spcPts val="0"/>
              </a:spcBef>
              <a:buNone/>
            </a:pPr>
            <a:r>
              <a:rPr lang="en-US" sz="2400" dirty="0" smtClean="0">
                <a:latin typeface="Times New Roman" pitchFamily="18" charset="0"/>
                <a:cs typeface="Times New Roman" pitchFamily="18" charset="0"/>
              </a:rPr>
              <a:t>Topics that should generally be off limits in most</a:t>
            </a:r>
          </a:p>
          <a:p>
            <a:pPr marL="0" indent="0">
              <a:spcBef>
                <a:spcPts val="0"/>
              </a:spcBef>
              <a:buNone/>
            </a:pPr>
            <a:r>
              <a:rPr lang="en-US" sz="2400" dirty="0" smtClean="0">
                <a:latin typeface="Times New Roman" pitchFamily="18" charset="0"/>
                <a:cs typeface="Times New Roman" pitchFamily="18" charset="0"/>
              </a:rPr>
              <a:t>employment interviews include religion, national origin, race, marital status, parental status, age, disability, sex, political affiliation.</a:t>
            </a:r>
          </a:p>
          <a:p>
            <a:pPr marL="0" indent="0">
              <a:spcBef>
                <a:spcPts val="0"/>
              </a:spcBef>
              <a:buNone/>
            </a:pPr>
            <a:endParaRPr lang="en-US" sz="2400" dirty="0" smtClean="0">
              <a:latin typeface="Times New Roman" pitchFamily="18" charset="0"/>
              <a:cs typeface="Times New Roman" pitchFamily="18" charset="0"/>
            </a:endParaRPr>
          </a:p>
          <a:p>
            <a:pPr marL="0" indent="0">
              <a:spcBef>
                <a:spcPts val="0"/>
              </a:spcBef>
              <a:buNone/>
            </a:pPr>
            <a:r>
              <a:rPr lang="en-US" sz="2400" dirty="0" smtClean="0">
                <a:latin typeface="Times New Roman" pitchFamily="18" charset="0"/>
                <a:cs typeface="Times New Roman" pitchFamily="18" charset="0"/>
              </a:rPr>
              <a:t>Please refer to </a:t>
            </a:r>
            <a:r>
              <a:rPr lang="en-US" sz="2400" dirty="0" smtClean="0">
                <a:solidFill>
                  <a:srgbClr val="0070C0"/>
                </a:solidFill>
                <a:latin typeface="Times New Roman" pitchFamily="18" charset="0"/>
                <a:cs typeface="Times New Roman" pitchFamily="18" charset="0"/>
              </a:rPr>
              <a:t>Document </a:t>
            </a:r>
            <a:r>
              <a:rPr lang="en-US" sz="2400" dirty="0">
                <a:solidFill>
                  <a:srgbClr val="0070C0"/>
                </a:solidFill>
                <a:latin typeface="Times New Roman" pitchFamily="18" charset="0"/>
                <a:cs typeface="Times New Roman" pitchFamily="18" charset="0"/>
              </a:rPr>
              <a:t>9</a:t>
            </a:r>
            <a:r>
              <a:rPr lang="en-US" sz="2400" dirty="0" smtClean="0">
                <a:solidFill>
                  <a:srgbClr val="0070C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and review the guidelines on interviewing before designing your interview questions and again before you start the interview process.  These guidelines apply to any question that is asked during the hiring process.</a:t>
            </a:r>
          </a:p>
          <a:p>
            <a:pPr>
              <a:buNone/>
            </a:pPr>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8059F4D0-37E0-4B3A-9D80-B55CED862426}" type="slidenum">
              <a:rPr lang="en-US" smtClean="0">
                <a:latin typeface="Times New Roman" pitchFamily="18" charset="0"/>
                <a:cs typeface="Times New Roman" pitchFamily="18" charset="0"/>
              </a:rPr>
              <a:pPr>
                <a:defRPr/>
              </a:pPr>
              <a:t>23</a:t>
            </a:fld>
            <a:endParaRPr lang="en-US" dirty="0">
              <a:latin typeface="Times New Roman" pitchFamily="18" charset="0"/>
              <a:cs typeface="Times New Roman" pitchFamily="18" charset="0"/>
            </a:endParaRPr>
          </a:p>
        </p:txBody>
      </p:sp>
      <p:sp>
        <p:nvSpPr>
          <p:cNvPr id="2" name="Title 1"/>
          <p:cNvSpPr>
            <a:spLocks noGrp="1"/>
          </p:cNvSpPr>
          <p:nvPr>
            <p:ph type="title"/>
          </p:nvPr>
        </p:nvSpPr>
        <p:spPr>
          <a:xfrm>
            <a:off x="457200" y="274638"/>
            <a:ext cx="8229600" cy="1782762"/>
          </a:xfrm>
        </p:spPr>
        <p:txBody>
          <a:bodyPr>
            <a:noAutofit/>
          </a:bodyPr>
          <a:lstStyle/>
          <a:p>
            <a:r>
              <a:rPr lang="en-US" sz="2800" dirty="0" smtClean="0">
                <a:solidFill>
                  <a:schemeClr val="tx1"/>
                </a:solidFill>
                <a:effectLst/>
                <a:latin typeface="Times New Roman" pitchFamily="18" charset="0"/>
                <a:cs typeface="Times New Roman" pitchFamily="18" charset="0"/>
              </a:rPr>
              <a:t>EEO Compliance For </a:t>
            </a:r>
            <a:br>
              <a:rPr lang="en-US" sz="2800" dirty="0" smtClean="0">
                <a:solidFill>
                  <a:schemeClr val="tx1"/>
                </a:solidFill>
                <a:effectLst/>
                <a:latin typeface="Times New Roman" pitchFamily="18" charset="0"/>
                <a:cs typeface="Times New Roman" pitchFamily="18" charset="0"/>
              </a:rPr>
            </a:br>
            <a:r>
              <a:rPr lang="en-US" sz="2800" dirty="0" smtClean="0">
                <a:solidFill>
                  <a:schemeClr val="tx1"/>
                </a:solidFill>
                <a:effectLst/>
                <a:latin typeface="Times New Roman" pitchFamily="18" charset="0"/>
                <a:cs typeface="Times New Roman" pitchFamily="18" charset="0"/>
              </a:rPr>
              <a:t>Asking Questions of </a:t>
            </a:r>
            <a:br>
              <a:rPr lang="en-US" sz="2800" dirty="0" smtClean="0">
                <a:solidFill>
                  <a:schemeClr val="tx1"/>
                </a:solidFill>
                <a:effectLst/>
                <a:latin typeface="Times New Roman" pitchFamily="18" charset="0"/>
                <a:cs typeface="Times New Roman" pitchFamily="18" charset="0"/>
              </a:rPr>
            </a:br>
            <a:r>
              <a:rPr lang="en-US" sz="2800" dirty="0" smtClean="0">
                <a:solidFill>
                  <a:schemeClr val="tx1"/>
                </a:solidFill>
                <a:effectLst/>
                <a:latin typeface="Times New Roman" pitchFamily="18" charset="0"/>
                <a:cs typeface="Times New Roman" pitchFamily="18" charset="0"/>
              </a:rPr>
              <a:t>the Applicant</a:t>
            </a:r>
            <a:endParaRPr lang="en-US" sz="2800" dirty="0">
              <a:solidFill>
                <a:schemeClr val="tx1"/>
              </a:solidFill>
              <a:effectLst/>
              <a:latin typeface="Times New Roman" pitchFamily="18" charset="0"/>
              <a:cs typeface="Times New Roman" pitchFamily="18" charset="0"/>
            </a:endParaRPr>
          </a:p>
        </p:txBody>
      </p:sp>
      <p:pic>
        <p:nvPicPr>
          <p:cNvPr id="6" name="Picture 5" descr="illegal-interview-question.jpg"/>
          <p:cNvPicPr>
            <a:picLocks noChangeAspect="1"/>
          </p:cNvPicPr>
          <p:nvPr/>
        </p:nvPicPr>
        <p:blipFill>
          <a:blip r:embed="rId2" cstate="print"/>
          <a:stretch>
            <a:fillRect/>
          </a:stretch>
        </p:blipFill>
        <p:spPr>
          <a:xfrm>
            <a:off x="5943600" y="-152400"/>
            <a:ext cx="2857500" cy="2857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077200" cy="4114800"/>
          </a:xfrm>
        </p:spPr>
        <p:txBody>
          <a:bodyPr>
            <a:normAutofit/>
          </a:bodyPr>
          <a:lstStyle/>
          <a:p>
            <a:pPr marL="0" indent="0" algn="ctr">
              <a:spcBef>
                <a:spcPts val="0"/>
              </a:spcBef>
              <a:buNone/>
            </a:pPr>
            <a:r>
              <a:rPr lang="en-US" sz="2400" dirty="0" smtClean="0">
                <a:latin typeface="Times New Roman" pitchFamily="18" charset="0"/>
                <a:cs typeface="Times New Roman" pitchFamily="18" charset="0"/>
              </a:rPr>
              <a:t>Please refer to the PowerPoint from the HR Employment Office called, </a:t>
            </a:r>
            <a:r>
              <a:rPr lang="en-US" sz="2400" i="1" dirty="0" smtClean="0">
                <a:latin typeface="Times New Roman" pitchFamily="18" charset="0"/>
                <a:cs typeface="Times New Roman" pitchFamily="18" charset="0"/>
              </a:rPr>
              <a:t>“Screening Committee Responsibilities”</a:t>
            </a:r>
            <a:r>
              <a:rPr lang="en-US" sz="2400" dirty="0" smtClean="0">
                <a:latin typeface="Times New Roman" pitchFamily="18" charset="0"/>
                <a:cs typeface="Times New Roman" pitchFamily="18" charset="0"/>
              </a:rPr>
              <a:t> for detailed information on the responsibilities of the Chairperson, EEO Representative and general committee member.  </a:t>
            </a:r>
          </a:p>
          <a:p>
            <a:pPr marL="0" indent="0" algn="ctr">
              <a:spcBef>
                <a:spcPts val="0"/>
              </a:spcBef>
              <a:buNone/>
            </a:pPr>
            <a:endParaRPr lang="en-US" sz="2400" dirty="0" smtClean="0">
              <a:latin typeface="Times New Roman" pitchFamily="18" charset="0"/>
              <a:cs typeface="Times New Roman" pitchFamily="18" charset="0"/>
            </a:endParaRPr>
          </a:p>
          <a:p>
            <a:pPr marL="0" indent="0" algn="ctr">
              <a:spcBef>
                <a:spcPts val="0"/>
              </a:spcBef>
              <a:buNone/>
            </a:pPr>
            <a:r>
              <a:rPr lang="en-US" sz="2400" dirty="0" smtClean="0">
                <a:latin typeface="Times New Roman" pitchFamily="18" charset="0"/>
                <a:cs typeface="Times New Roman" pitchFamily="18" charset="0"/>
              </a:rPr>
              <a:t>The next 3 slides will provide you with a general</a:t>
            </a:r>
          </a:p>
          <a:p>
            <a:pPr marL="0" indent="0" algn="ctr">
              <a:spcBef>
                <a:spcPts val="0"/>
              </a:spcBef>
              <a:buNone/>
            </a:pPr>
            <a:r>
              <a:rPr lang="en-US" sz="2400" dirty="0" smtClean="0">
                <a:latin typeface="Times New Roman" pitchFamily="18" charset="0"/>
                <a:cs typeface="Times New Roman" pitchFamily="18" charset="0"/>
              </a:rPr>
              <a:t>overview.</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8059F4D0-37E0-4B3A-9D80-B55CED862426}" type="slidenum">
              <a:rPr lang="en-US" smtClean="0">
                <a:latin typeface="Times New Roman" pitchFamily="18" charset="0"/>
                <a:cs typeface="Times New Roman" pitchFamily="18" charset="0"/>
              </a:rPr>
              <a:pPr>
                <a:defRPr/>
              </a:pPr>
              <a:t>24</a:t>
            </a:fld>
            <a:endParaRPr lang="en-US" dirty="0">
              <a:latin typeface="Times New Roman" pitchFamily="18" charset="0"/>
              <a:cs typeface="Times New Roman" pitchFamily="18" charset="0"/>
            </a:endParaRPr>
          </a:p>
        </p:txBody>
      </p:sp>
      <p:sp>
        <p:nvSpPr>
          <p:cNvPr id="2" name="Title 1"/>
          <p:cNvSpPr>
            <a:spLocks noGrp="1"/>
          </p:cNvSpPr>
          <p:nvPr>
            <p:ph type="title"/>
          </p:nvPr>
        </p:nvSpPr>
        <p:spPr>
          <a:xfrm>
            <a:off x="0" y="457200"/>
            <a:ext cx="9144000" cy="838200"/>
          </a:xfrm>
        </p:spPr>
        <p:txBody>
          <a:bodyPr>
            <a:normAutofit fontScale="90000"/>
          </a:bodyPr>
          <a:lstStyle/>
          <a:p>
            <a:pPr algn="ctr"/>
            <a:r>
              <a:rPr lang="en-US" sz="4000" b="1" dirty="0" smtClean="0">
                <a:solidFill>
                  <a:schemeClr val="tx1"/>
                </a:solidFill>
                <a:effectLst>
                  <a:outerShdw blurRad="38100" dist="38100" dir="2700000" algn="tl">
                    <a:srgbClr val="000000">
                      <a:alpha val="43137"/>
                    </a:srgbClr>
                  </a:outerShdw>
                </a:effectLst>
              </a:rPr>
              <a:t/>
            </a:r>
            <a:br>
              <a:rPr lang="en-US" sz="4000" b="1" dirty="0" smtClean="0">
                <a:solidFill>
                  <a:schemeClr val="tx1"/>
                </a:solidFill>
                <a:effectLst>
                  <a:outerShdw blurRad="38100" dist="38100" dir="2700000" algn="tl">
                    <a:srgbClr val="000000">
                      <a:alpha val="43137"/>
                    </a:srgbClr>
                  </a:outerShdw>
                </a:effectLst>
              </a:rPr>
            </a:br>
            <a:r>
              <a:rPr lang="en-US" sz="4000" b="1" dirty="0" smtClean="0">
                <a:solidFill>
                  <a:schemeClr val="tx1"/>
                </a:solidFill>
                <a:effectLst/>
                <a:latin typeface="Times New Roman" pitchFamily="18" charset="0"/>
                <a:cs typeface="Times New Roman" pitchFamily="18" charset="0"/>
              </a:rPr>
              <a:t>Screening Committee Responsibilities</a:t>
            </a:r>
            <a:r>
              <a:rPr lang="en-US" dirty="0" smtClean="0">
                <a:effectLst/>
                <a:latin typeface="Times New Roman" pitchFamily="18" charset="0"/>
                <a:cs typeface="Times New Roman" pitchFamily="18" charset="0"/>
              </a:rPr>
              <a:t>	</a:t>
            </a:r>
            <a:endParaRPr lang="en-US" dirty="0">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idx="1"/>
          </p:nvPr>
        </p:nvSpPr>
        <p:spPr>
          <a:xfrm>
            <a:off x="457200" y="1600200"/>
            <a:ext cx="8153400" cy="4495800"/>
          </a:xfrm>
        </p:spPr>
        <p:txBody>
          <a:bodyPr>
            <a:normAutofit/>
          </a:bodyPr>
          <a:lstStyle/>
          <a:p>
            <a:pPr marL="919163" lvl="1" indent="-461963" eaLnBrk="1" hangingPunct="1">
              <a:spcBef>
                <a:spcPts val="0"/>
              </a:spcBef>
              <a:buClrTx/>
              <a:buSzPct val="100000"/>
              <a:buFont typeface="+mj-lt"/>
              <a:buAutoNum type="arabicPeriod"/>
            </a:pPr>
            <a:r>
              <a:rPr lang="en-US" sz="2000" dirty="0" smtClean="0">
                <a:latin typeface="Times New Roman" pitchFamily="18" charset="0"/>
                <a:cs typeface="Times New Roman" pitchFamily="18" charset="0"/>
              </a:rPr>
              <a:t>Be fair and consistent in applying evaluation criteria.</a:t>
            </a:r>
          </a:p>
          <a:p>
            <a:pPr marL="919163" lvl="1" indent="-461963" eaLnBrk="1" hangingPunct="1">
              <a:spcBef>
                <a:spcPts val="0"/>
              </a:spcBef>
              <a:buClrTx/>
              <a:buSzPct val="100000"/>
              <a:buFont typeface="+mj-lt"/>
              <a:buAutoNum type="arabicPeriod"/>
            </a:pPr>
            <a:r>
              <a:rPr lang="en-US" sz="2000" dirty="0" smtClean="0">
                <a:latin typeface="Times New Roman" pitchFamily="18" charset="0"/>
                <a:cs typeface="Times New Roman" pitchFamily="18" charset="0"/>
              </a:rPr>
              <a:t>Contact the District EEO Officer if you become aware of unfair or biased hiring/selection activities or statements.</a:t>
            </a:r>
          </a:p>
          <a:p>
            <a:pPr marL="919163" lvl="1" indent="-461963" eaLnBrk="1" hangingPunct="1">
              <a:spcBef>
                <a:spcPts val="0"/>
              </a:spcBef>
              <a:buClrTx/>
              <a:buSzPct val="100000"/>
              <a:buFont typeface="+mj-lt"/>
              <a:buAutoNum type="arabicPeriod"/>
            </a:pPr>
            <a:r>
              <a:rPr lang="en-US" sz="2000" dirty="0" smtClean="0">
                <a:latin typeface="Times New Roman" pitchFamily="18" charset="0"/>
                <a:cs typeface="Times New Roman" pitchFamily="18" charset="0"/>
              </a:rPr>
              <a:t>Contact the District EEO Officer if you become aware of any actual or perceived issues pertaining to conflict of interest regarding the current recruitment process. </a:t>
            </a:r>
          </a:p>
          <a:p>
            <a:pPr marL="919163" lvl="1" indent="-461963" eaLnBrk="1" hangingPunct="1">
              <a:spcBef>
                <a:spcPts val="0"/>
              </a:spcBef>
              <a:buClrTx/>
              <a:buSzPct val="100000"/>
              <a:buFont typeface="+mj-lt"/>
              <a:buAutoNum type="arabicPeriod"/>
            </a:pPr>
            <a:r>
              <a:rPr lang="en-US" sz="2000" dirty="0" smtClean="0">
                <a:latin typeface="Times New Roman" pitchFamily="18" charset="0"/>
                <a:cs typeface="Times New Roman" pitchFamily="18" charset="0"/>
              </a:rPr>
              <a:t>Breach of confidentiality may result in the committee member(s) being removed from the committee.</a:t>
            </a:r>
          </a:p>
          <a:p>
            <a:pPr marL="919163" lvl="1" indent="-461963" eaLnBrk="1" hangingPunct="1">
              <a:spcBef>
                <a:spcPts val="0"/>
              </a:spcBef>
              <a:buClrTx/>
              <a:buSzPct val="100000"/>
              <a:buFont typeface="+mj-lt"/>
              <a:buAutoNum type="arabicPeriod"/>
            </a:pPr>
            <a:r>
              <a:rPr lang="en-US" sz="2000" dirty="0" smtClean="0">
                <a:latin typeface="Times New Roman" pitchFamily="18" charset="0"/>
                <a:cs typeface="Times New Roman" pitchFamily="18" charset="0"/>
              </a:rPr>
              <a:t>Violations pertaining to the process, such as the ones listed above, may result in ceasing the current recruitment process and restarting with a new one.</a:t>
            </a:r>
          </a:p>
          <a:p>
            <a:pPr marL="919163" lvl="1" indent="-461963" eaLnBrk="1" hangingPunct="1">
              <a:spcBef>
                <a:spcPts val="0"/>
              </a:spcBef>
              <a:buClrTx/>
              <a:buSzPct val="100000"/>
              <a:buFont typeface="+mj-lt"/>
              <a:buAutoNum type="arabicPeriod"/>
            </a:pPr>
            <a:r>
              <a:rPr lang="en-US" sz="2000" dirty="0" smtClean="0">
                <a:latin typeface="Times New Roman" pitchFamily="18" charset="0"/>
                <a:cs typeface="Times New Roman" pitchFamily="18" charset="0"/>
              </a:rPr>
              <a:t>Violations are subject to discipline &amp; legal action.</a:t>
            </a:r>
          </a:p>
          <a:p>
            <a:pPr marL="919163" lvl="1" indent="-461963" eaLnBrk="1" hangingPunct="1">
              <a:spcBef>
                <a:spcPts val="0"/>
              </a:spcBef>
              <a:buClrTx/>
              <a:buSzPct val="100000"/>
              <a:buFont typeface="+mj-lt"/>
              <a:buAutoNum type="arabicPeriod"/>
            </a:pPr>
            <a:r>
              <a:rPr lang="en-US" sz="2000" dirty="0" smtClean="0">
                <a:latin typeface="Times New Roman" pitchFamily="18" charset="0"/>
                <a:cs typeface="Times New Roman" pitchFamily="18" charset="0"/>
              </a:rPr>
              <a:t>Refer any general hiring inquiries to the HR Employment Office at (619) 388-6579.</a:t>
            </a:r>
          </a:p>
          <a:p>
            <a:pPr eaLnBrk="1" hangingPunct="1">
              <a:buFont typeface="Wingdings" pitchFamily="2" charset="2"/>
              <a:buNone/>
            </a:pPr>
            <a:endParaRPr lang="en-US" sz="2400" dirty="0" smtClean="0"/>
          </a:p>
          <a:p>
            <a:pPr eaLnBrk="1" hangingPunct="1"/>
            <a:endParaRPr lang="en-US" sz="2400" dirty="0" smtClean="0"/>
          </a:p>
          <a:p>
            <a:pPr eaLnBrk="1" hangingPunct="1"/>
            <a:endParaRPr lang="en-US" sz="2400" dirty="0" smtClean="0"/>
          </a:p>
        </p:txBody>
      </p:sp>
      <p:sp>
        <p:nvSpPr>
          <p:cNvPr id="31746" name="Slide Number Placeholder 5"/>
          <p:cNvSpPr>
            <a:spLocks noGrp="1"/>
          </p:cNvSpPr>
          <p:nvPr>
            <p:ph type="sldNum" sz="quarter" idx="12"/>
          </p:nvPr>
        </p:nvSpPr>
        <p:spPr>
          <a:noFill/>
        </p:spPr>
        <p:txBody>
          <a:bodyPr/>
          <a:lstStyle/>
          <a:p>
            <a:fld id="{0EDF0809-506D-4F29-B3DA-C39EE06521CC}" type="slidenum">
              <a:rPr lang="en-US" altLang="en-US" smtClean="0">
                <a:latin typeface="Times New Roman" pitchFamily="18" charset="0"/>
                <a:cs typeface="Times New Roman" pitchFamily="18" charset="0"/>
              </a:rPr>
              <a:pPr/>
              <a:t>25</a:t>
            </a:fld>
            <a:endParaRPr lang="en-US" altLang="en-US" dirty="0" smtClean="0">
              <a:latin typeface="Times New Roman" pitchFamily="18" charset="0"/>
              <a:cs typeface="Times New Roman" pitchFamily="18" charset="0"/>
            </a:endParaRPr>
          </a:p>
        </p:txBody>
      </p:sp>
      <p:sp>
        <p:nvSpPr>
          <p:cNvPr id="25603" name="Rectangle 2"/>
          <p:cNvSpPr>
            <a:spLocks noGrp="1" noChangeArrowheads="1"/>
          </p:cNvSpPr>
          <p:nvPr>
            <p:ph type="title"/>
          </p:nvPr>
        </p:nvSpPr>
        <p:spPr>
          <a:xfrm>
            <a:off x="457200" y="190500"/>
            <a:ext cx="8229600" cy="1333500"/>
          </a:xfrm>
        </p:spPr>
        <p:txBody>
          <a:bodyPr/>
          <a:lstStyle/>
          <a:p>
            <a:pPr algn="ctr" eaLnBrk="1" hangingPunct="1">
              <a:defRPr/>
            </a:pPr>
            <a:r>
              <a:rPr lang="en-US" sz="3600" b="1" dirty="0" smtClean="0">
                <a:solidFill>
                  <a:schemeClr val="tx1"/>
                </a:solidFill>
                <a:effectLst/>
                <a:latin typeface="Times New Roman" pitchFamily="18" charset="0"/>
                <a:cs typeface="Times New Roman" pitchFamily="18" charset="0"/>
              </a:rPr>
              <a:t>Responsibilities of All Screening Committee Members</a:t>
            </a:r>
            <a:endParaRPr lang="en-US" sz="3600" dirty="0" smtClean="0">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53400" cy="4495800"/>
          </a:xfrm>
          <a:ln>
            <a:noFill/>
          </a:ln>
        </p:spPr>
        <p:txBody>
          <a:bodyPr>
            <a:noAutofit/>
          </a:bodyPr>
          <a:lstStyle/>
          <a:p>
            <a:pPr marL="919163" lvl="1" indent="-461963">
              <a:spcBef>
                <a:spcPts val="0"/>
              </a:spcBef>
              <a:buClrTx/>
              <a:buFont typeface="+mj-lt"/>
              <a:buAutoNum type="arabicPeriod"/>
            </a:pPr>
            <a:r>
              <a:rPr lang="en-US" sz="2000" dirty="0" smtClean="0">
                <a:latin typeface="Times New Roman" pitchFamily="18" charset="0"/>
                <a:cs typeface="Times New Roman" pitchFamily="18" charset="0"/>
              </a:rPr>
              <a:t>Devise introductory statement that provides notice to all interviewees about the details of the interview process.</a:t>
            </a:r>
          </a:p>
          <a:p>
            <a:pPr marL="919163" lvl="1" indent="-461963">
              <a:spcBef>
                <a:spcPts val="0"/>
              </a:spcBef>
              <a:buClrTx/>
              <a:buFont typeface="+mj-lt"/>
              <a:buAutoNum type="arabicPeriod"/>
            </a:pPr>
            <a:r>
              <a:rPr lang="en-US" sz="2000" dirty="0" smtClean="0">
                <a:latin typeface="Times New Roman" pitchFamily="18" charset="0"/>
                <a:cs typeface="Times New Roman" pitchFamily="18" charset="0"/>
              </a:rPr>
              <a:t>All screening committee members should introduce themselves to every applicant and the EEO Representative should identify themselves as the committee’s EEO Representative.</a:t>
            </a:r>
          </a:p>
          <a:p>
            <a:pPr marL="919163" lvl="1" indent="-461963">
              <a:spcBef>
                <a:spcPts val="0"/>
              </a:spcBef>
              <a:buClrTx/>
              <a:buFont typeface="+mj-lt"/>
              <a:buAutoNum type="arabicPeriod"/>
            </a:pPr>
            <a:r>
              <a:rPr lang="en-US" sz="2000" dirty="0" smtClean="0">
                <a:latin typeface="Times New Roman" pitchFamily="18" charset="0"/>
                <a:cs typeface="Times New Roman" pitchFamily="18" charset="0"/>
              </a:rPr>
              <a:t>Schedule &amp; coordinate the Committee process from start to finish.</a:t>
            </a:r>
          </a:p>
          <a:p>
            <a:pPr marL="919163" lvl="1" indent="-461963">
              <a:spcBef>
                <a:spcPts val="0"/>
              </a:spcBef>
              <a:buClrTx/>
              <a:buFont typeface="+mj-lt"/>
              <a:buAutoNum type="arabicPeriod"/>
            </a:pPr>
            <a:r>
              <a:rPr lang="en-US" sz="2000" dirty="0" smtClean="0">
                <a:latin typeface="Times New Roman" pitchFamily="18" charset="0"/>
                <a:cs typeface="Times New Roman" pitchFamily="18" charset="0"/>
              </a:rPr>
              <a:t>Coordinate application screening and candidate interviews with the Employment Office staff.</a:t>
            </a:r>
          </a:p>
          <a:p>
            <a:pPr marL="919163" lvl="1" indent="-461963">
              <a:spcBef>
                <a:spcPts val="0"/>
              </a:spcBef>
              <a:buClrTx/>
              <a:buFont typeface="+mj-lt"/>
              <a:buAutoNum type="arabicPeriod"/>
            </a:pPr>
            <a:r>
              <a:rPr lang="en-US" sz="2000" dirty="0" smtClean="0">
                <a:latin typeface="Times New Roman" pitchFamily="18" charset="0"/>
                <a:cs typeface="Times New Roman" pitchFamily="18" charset="0"/>
              </a:rPr>
              <a:t>Request an EEO Representative from HR Employment Office.</a:t>
            </a:r>
          </a:p>
          <a:p>
            <a:pPr marL="919163" lvl="1" indent="-461963">
              <a:spcBef>
                <a:spcPts val="0"/>
              </a:spcBef>
              <a:buClrTx/>
              <a:buFont typeface="+mj-lt"/>
              <a:buAutoNum type="arabicPeriod"/>
            </a:pPr>
            <a:r>
              <a:rPr lang="en-US" sz="2000" dirty="0" smtClean="0">
                <a:latin typeface="Times New Roman" pitchFamily="18" charset="0"/>
                <a:cs typeface="Times New Roman" pitchFamily="18" charset="0"/>
              </a:rPr>
              <a:t>Secure meeting rooms for screening and interview processes.</a:t>
            </a:r>
          </a:p>
        </p:txBody>
      </p:sp>
      <p:sp>
        <p:nvSpPr>
          <p:cNvPr id="4" name="Slide Number Placeholder 3"/>
          <p:cNvSpPr>
            <a:spLocks noGrp="1"/>
          </p:cNvSpPr>
          <p:nvPr>
            <p:ph type="sldNum" sz="quarter" idx="12"/>
          </p:nvPr>
        </p:nvSpPr>
        <p:spPr/>
        <p:txBody>
          <a:bodyPr/>
          <a:lstStyle/>
          <a:p>
            <a:pPr>
              <a:defRPr/>
            </a:pPr>
            <a:fld id="{8059F4D0-37E0-4B3A-9D80-B55CED862426}" type="slidenum">
              <a:rPr lang="en-US" smtClean="0">
                <a:latin typeface="Times New Roman" pitchFamily="18" charset="0"/>
                <a:cs typeface="Times New Roman" pitchFamily="18" charset="0"/>
              </a:rPr>
              <a:pPr>
                <a:defRPr/>
              </a:pPr>
              <a:t>26</a:t>
            </a:fld>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pPr algn="ctr"/>
            <a:r>
              <a:rPr lang="en-US" sz="3600" b="1" dirty="0" smtClean="0">
                <a:solidFill>
                  <a:schemeClr val="tx1"/>
                </a:solidFill>
                <a:effectLst/>
                <a:latin typeface="Times New Roman" pitchFamily="18" charset="0"/>
                <a:cs typeface="Times New Roman" pitchFamily="18" charset="0"/>
              </a:rPr>
              <a:t>Chairperson Responsibilities</a:t>
            </a:r>
            <a:endParaRPr lang="en-US" sz="3600" b="1" dirty="0">
              <a:solidFill>
                <a:schemeClr val="tx1"/>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65760" lvl="1" indent="-256032">
              <a:spcBef>
                <a:spcPts val="400"/>
              </a:spcBef>
              <a:buSzPct val="68000"/>
              <a:buFont typeface="Wingdings" pitchFamily="2" charset="2"/>
              <a:buChar char="§"/>
            </a:pPr>
            <a:endParaRPr lang="en-US" sz="1800" dirty="0" smtClean="0"/>
          </a:p>
          <a:p>
            <a:pPr marL="566928" lvl="1" indent="-457200">
              <a:spcBef>
                <a:spcPts val="400"/>
              </a:spcBef>
              <a:buClrTx/>
              <a:buSzPct val="100000"/>
              <a:buFont typeface="+mj-lt"/>
              <a:buAutoNum type="arabicPeriod" startAt="7"/>
            </a:pPr>
            <a:r>
              <a:rPr lang="en-US" sz="2000" dirty="0" smtClean="0">
                <a:latin typeface="Times New Roman" pitchFamily="18" charset="0"/>
                <a:cs typeface="Times New Roman" pitchFamily="18" charset="0"/>
              </a:rPr>
              <a:t>Confirm that screening committee members have attended the required training (“EEO &amp; Diversity Training for Screening Committees”) before assigning them to the committee.  </a:t>
            </a:r>
          </a:p>
          <a:p>
            <a:pPr marL="566928" lvl="1" indent="-457200">
              <a:spcBef>
                <a:spcPts val="400"/>
              </a:spcBef>
              <a:buClrTx/>
              <a:buSzPct val="100000"/>
              <a:buFont typeface="+mj-lt"/>
              <a:buAutoNum type="arabicPeriod" startAt="7"/>
            </a:pPr>
            <a:r>
              <a:rPr lang="en-US" sz="2000" dirty="0" smtClean="0">
                <a:latin typeface="Times New Roman" pitchFamily="18" charset="0"/>
                <a:cs typeface="Times New Roman" pitchFamily="18" charset="0"/>
              </a:rPr>
              <a:t>Chairperson may contact the HR Employment Office to find out if a potential committee member has completed this training and can also check the HR EEO Office webpage </a:t>
            </a:r>
            <a:r>
              <a:rPr lang="en-US" sz="2000" dirty="0" smtClean="0">
                <a:latin typeface="Times New Roman" pitchFamily="18" charset="0"/>
                <a:cs typeface="Times New Roman" pitchFamily="18" charset="0"/>
                <a:hlinkClick r:id="rId2"/>
              </a:rPr>
              <a:t>http://hr.sdccd.edu/eeo/eeoindex.cfm</a:t>
            </a:r>
            <a:r>
              <a:rPr lang="en-US" sz="2000" dirty="0" smtClean="0">
                <a:latin typeface="Times New Roman" pitchFamily="18" charset="0"/>
                <a:cs typeface="Times New Roman" pitchFamily="18" charset="0"/>
              </a:rPr>
              <a:t> for a current schedule of upcoming trainings.  </a:t>
            </a:r>
            <a:endParaRPr lang="en-US" sz="2000" u="sng" dirty="0" smtClean="0">
              <a:latin typeface="Times New Roman" pitchFamily="18" charset="0"/>
              <a:cs typeface="Times New Roman" pitchFamily="18" charset="0"/>
            </a:endParaRPr>
          </a:p>
          <a:p>
            <a:pPr>
              <a:buNone/>
            </a:pPr>
            <a:endParaRPr lang="en-US" dirty="0"/>
          </a:p>
        </p:txBody>
      </p:sp>
      <p:sp>
        <p:nvSpPr>
          <p:cNvPr id="3" name="Slide Number Placeholder 2"/>
          <p:cNvSpPr>
            <a:spLocks noGrp="1"/>
          </p:cNvSpPr>
          <p:nvPr>
            <p:ph type="sldNum" sz="quarter" idx="12"/>
          </p:nvPr>
        </p:nvSpPr>
        <p:spPr/>
        <p:txBody>
          <a:bodyPr/>
          <a:lstStyle/>
          <a:p>
            <a:pPr>
              <a:defRPr/>
            </a:pPr>
            <a:fld id="{8059F4D0-37E0-4B3A-9D80-B55CED862426}" type="slidenum">
              <a:rPr lang="en-US" smtClean="0">
                <a:latin typeface="Times New Roman" pitchFamily="18" charset="0"/>
                <a:cs typeface="Times New Roman" pitchFamily="18" charset="0"/>
              </a:rPr>
              <a:pPr>
                <a:defRPr/>
              </a:pPr>
              <a:t>27</a:t>
            </a:fld>
            <a:endParaRPr lang="en-US" dirty="0">
              <a:latin typeface="Times New Roman" pitchFamily="18" charset="0"/>
              <a:cs typeface="Times New Roman" pitchFamily="18" charset="0"/>
            </a:endParaRPr>
          </a:p>
        </p:txBody>
      </p:sp>
      <p:sp>
        <p:nvSpPr>
          <p:cNvPr id="4" name="Title 3"/>
          <p:cNvSpPr>
            <a:spLocks noGrp="1"/>
          </p:cNvSpPr>
          <p:nvPr>
            <p:ph type="title"/>
          </p:nvPr>
        </p:nvSpPr>
        <p:spPr/>
        <p:txBody>
          <a:bodyPr>
            <a:noAutofit/>
          </a:bodyPr>
          <a:lstStyle/>
          <a:p>
            <a:pPr algn="ctr"/>
            <a:r>
              <a:rPr lang="en-US" sz="3600" dirty="0" smtClean="0">
                <a:solidFill>
                  <a:schemeClr val="tx1"/>
                </a:solidFill>
                <a:effectLst/>
                <a:latin typeface="Times New Roman" pitchFamily="18" charset="0"/>
                <a:cs typeface="Times New Roman" pitchFamily="18" charset="0"/>
              </a:rPr>
              <a:t>Chairperson Responsibilities</a:t>
            </a:r>
            <a:br>
              <a:rPr lang="en-US" sz="3600" dirty="0" smtClean="0">
                <a:solidFill>
                  <a:schemeClr val="tx1"/>
                </a:solidFill>
                <a:effectLst/>
                <a:latin typeface="Times New Roman" pitchFamily="18" charset="0"/>
                <a:cs typeface="Times New Roman" pitchFamily="18" charset="0"/>
              </a:rPr>
            </a:br>
            <a:r>
              <a:rPr lang="en-US" sz="2400" dirty="0" smtClean="0">
                <a:solidFill>
                  <a:schemeClr val="tx1"/>
                </a:solidFill>
                <a:effectLst/>
                <a:latin typeface="Times New Roman" pitchFamily="18" charset="0"/>
                <a:cs typeface="Times New Roman" pitchFamily="18" charset="0"/>
              </a:rPr>
              <a:t>(Continued)</a:t>
            </a:r>
            <a:endParaRPr lang="en-US" sz="2400" dirty="0">
              <a:solidFill>
                <a:schemeClr val="tx1"/>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7924800" cy="4114800"/>
          </a:xfrm>
        </p:spPr>
        <p:txBody>
          <a:bodyPr>
            <a:normAutofit/>
          </a:bodyPr>
          <a:lstStyle/>
          <a:p>
            <a:pPr marL="919163" lvl="1" indent="-461963">
              <a:spcBef>
                <a:spcPts val="0"/>
              </a:spcBef>
              <a:buClrTx/>
              <a:buFont typeface="+mj-lt"/>
              <a:buAutoNum type="arabicPeriod" startAt="9"/>
            </a:pPr>
            <a:r>
              <a:rPr lang="en-US" sz="2000" dirty="0" smtClean="0">
                <a:latin typeface="Times New Roman" pitchFamily="18" charset="0"/>
                <a:cs typeface="Times New Roman" pitchFamily="18" charset="0"/>
              </a:rPr>
              <a:t>Schedule and oversee committee meetings.</a:t>
            </a:r>
          </a:p>
          <a:p>
            <a:pPr marL="919163" lvl="1" indent="-461963">
              <a:spcBef>
                <a:spcPts val="0"/>
              </a:spcBef>
              <a:buClrTx/>
              <a:buFont typeface="+mj-lt"/>
              <a:buAutoNum type="arabicPeriod" startAt="9"/>
            </a:pPr>
            <a:r>
              <a:rPr lang="en-US" sz="2000" dirty="0">
                <a:latin typeface="Times New Roman" pitchFamily="18" charset="0"/>
                <a:cs typeface="Times New Roman" pitchFamily="18" charset="0"/>
              </a:rPr>
              <a:t>K</a:t>
            </a:r>
            <a:r>
              <a:rPr lang="en-US" sz="2000" dirty="0" smtClean="0">
                <a:latin typeface="Times New Roman" pitchFamily="18" charset="0"/>
                <a:cs typeface="Times New Roman" pitchFamily="18" charset="0"/>
              </a:rPr>
              <a:t>eep committee members informed regarding dates of meetings and screening process deadlines.</a:t>
            </a:r>
          </a:p>
          <a:p>
            <a:pPr marL="919163" lvl="1" indent="-461963">
              <a:spcBef>
                <a:spcPts val="0"/>
              </a:spcBef>
              <a:buClrTx/>
              <a:buFont typeface="+mj-lt"/>
              <a:buAutoNum type="arabicPeriod" startAt="9"/>
            </a:pPr>
            <a:r>
              <a:rPr lang="en-US" sz="2000" dirty="0" smtClean="0">
                <a:latin typeface="Times New Roman" pitchFamily="18" charset="0"/>
                <a:cs typeface="Times New Roman" pitchFamily="18" charset="0"/>
              </a:rPr>
              <a:t>Maintain compliance with all District policies and procedures governing the hiring process.</a:t>
            </a:r>
          </a:p>
          <a:p>
            <a:pPr marL="919163" lvl="1" indent="-461963">
              <a:spcBef>
                <a:spcPts val="0"/>
              </a:spcBef>
              <a:buClrTx/>
              <a:buFont typeface="+mj-lt"/>
              <a:buAutoNum type="arabicPeriod" startAt="9"/>
            </a:pPr>
            <a:r>
              <a:rPr lang="en-US" sz="2000" dirty="0" smtClean="0">
                <a:latin typeface="Times New Roman" pitchFamily="18" charset="0"/>
                <a:cs typeface="Times New Roman" pitchFamily="18" charset="0"/>
              </a:rPr>
              <a:t>Diligently monitor the overall process for fairness and report allegations of non-compliance to the District EEO Officer.</a:t>
            </a:r>
          </a:p>
          <a:p>
            <a:pPr marL="919163" lvl="1" indent="-461963">
              <a:spcBef>
                <a:spcPts val="0"/>
              </a:spcBef>
              <a:buClrTx/>
              <a:buFont typeface="+mj-lt"/>
              <a:buAutoNum type="arabicPeriod" startAt="9"/>
            </a:pPr>
            <a:r>
              <a:rPr lang="en-US" sz="2000" dirty="0" smtClean="0">
                <a:latin typeface="Times New Roman" pitchFamily="18" charset="0"/>
                <a:cs typeface="Times New Roman" pitchFamily="18" charset="0"/>
              </a:rPr>
              <a:t>Arrange for someone to hand out interview questions, in accordance with the pre-approved timeline, and to assure the room is ready for candidates to review questions and complete any computer exercises (including access to a printer).</a:t>
            </a:r>
          </a:p>
        </p:txBody>
      </p:sp>
      <p:sp>
        <p:nvSpPr>
          <p:cNvPr id="4" name="Slide Number Placeholder 3"/>
          <p:cNvSpPr>
            <a:spLocks noGrp="1"/>
          </p:cNvSpPr>
          <p:nvPr>
            <p:ph type="sldNum" sz="quarter" idx="12"/>
          </p:nvPr>
        </p:nvSpPr>
        <p:spPr/>
        <p:txBody>
          <a:bodyPr/>
          <a:lstStyle/>
          <a:p>
            <a:pPr>
              <a:defRPr/>
            </a:pPr>
            <a:fld id="{8059F4D0-37E0-4B3A-9D80-B55CED862426}" type="slidenum">
              <a:rPr lang="en-US" smtClean="0">
                <a:latin typeface="Times New Roman" pitchFamily="18" charset="0"/>
                <a:cs typeface="Times New Roman" pitchFamily="18" charset="0"/>
              </a:rPr>
              <a:pPr>
                <a:defRPr/>
              </a:pPr>
              <a:t>28</a:t>
            </a:fld>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noAutofit/>
          </a:bodyPr>
          <a:lstStyle/>
          <a:p>
            <a:pPr algn="ctr"/>
            <a:r>
              <a:rPr lang="en-US" sz="3600" b="1" dirty="0" smtClean="0">
                <a:solidFill>
                  <a:schemeClr val="tx1"/>
                </a:solidFill>
                <a:effectLst/>
                <a:latin typeface="Times New Roman" pitchFamily="18" charset="0"/>
                <a:cs typeface="Times New Roman" pitchFamily="18" charset="0"/>
              </a:rPr>
              <a:t>Chairperson Responsibilities</a:t>
            </a:r>
            <a:br>
              <a:rPr lang="en-US" sz="3600" b="1" dirty="0" smtClean="0">
                <a:solidFill>
                  <a:schemeClr val="tx1"/>
                </a:solidFill>
                <a:effectLst/>
                <a:latin typeface="Times New Roman" pitchFamily="18" charset="0"/>
                <a:cs typeface="Times New Roman" pitchFamily="18" charset="0"/>
              </a:rPr>
            </a:br>
            <a:r>
              <a:rPr lang="en-US" sz="2400" dirty="0" smtClean="0">
                <a:solidFill>
                  <a:schemeClr val="tx1"/>
                </a:solidFill>
                <a:effectLst/>
                <a:latin typeface="Times New Roman" pitchFamily="18" charset="0"/>
                <a:cs typeface="Times New Roman" pitchFamily="18" charset="0"/>
              </a:rPr>
              <a:t>(Continued)</a:t>
            </a:r>
            <a:endParaRPr lang="en-US" sz="2400" b="1" dirty="0">
              <a:solidFill>
                <a:schemeClr val="tx1"/>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57200" y="1600200"/>
            <a:ext cx="8229600" cy="4495800"/>
          </a:xfrm>
        </p:spPr>
        <p:txBody>
          <a:bodyPr>
            <a:normAutofit/>
          </a:bodyPr>
          <a:lstStyle/>
          <a:p>
            <a:pPr marL="914400" indent="-457200" eaLnBrk="1" hangingPunct="1">
              <a:spcBef>
                <a:spcPts val="0"/>
              </a:spcBef>
              <a:buClrTx/>
              <a:buSzPct val="100000"/>
              <a:buFont typeface="+mj-lt"/>
              <a:buAutoNum type="arabicPeriod"/>
            </a:pPr>
            <a:r>
              <a:rPr lang="en-US" sz="2000" dirty="0" smtClean="0">
                <a:latin typeface="Times New Roman" pitchFamily="18" charset="0"/>
                <a:cs typeface="Times New Roman" pitchFamily="18" charset="0"/>
              </a:rPr>
              <a:t>The EEO Reps are present at all committee meetings, commencing with the screening of applications.</a:t>
            </a:r>
          </a:p>
          <a:p>
            <a:pPr marL="914400" indent="-457200" eaLnBrk="1" hangingPunct="1">
              <a:spcBef>
                <a:spcPts val="0"/>
              </a:spcBef>
              <a:buClrTx/>
              <a:buSzPct val="100000"/>
              <a:buFont typeface="+mj-lt"/>
              <a:buAutoNum type="arabicPeriod"/>
            </a:pPr>
            <a:r>
              <a:rPr lang="en-US" sz="2000" dirty="0" smtClean="0">
                <a:latin typeface="Times New Roman" pitchFamily="18" charset="0"/>
                <a:cs typeface="Times New Roman" pitchFamily="18" charset="0"/>
              </a:rPr>
              <a:t>Monitor the hiring process to ensure that all candidates are treated fairly, consistently and in compliance with established procedures and District policy. </a:t>
            </a:r>
          </a:p>
          <a:p>
            <a:pPr marL="914400" indent="-457200" eaLnBrk="1" hangingPunct="1">
              <a:spcBef>
                <a:spcPts val="0"/>
              </a:spcBef>
              <a:buClrTx/>
              <a:buSzPct val="100000"/>
              <a:buFont typeface="+mj-lt"/>
              <a:buAutoNum type="arabicPeriod"/>
            </a:pPr>
            <a:r>
              <a:rPr lang="en-US" sz="2000" dirty="0" smtClean="0">
                <a:latin typeface="Times New Roman" pitchFamily="18" charset="0"/>
                <a:cs typeface="Times New Roman" pitchFamily="18" charset="0"/>
              </a:rPr>
              <a:t>Formally advise the screening committee members of the compliance information via the “EEO Representative Compliance Script” at the beginning of the process.  (</a:t>
            </a:r>
            <a:r>
              <a:rPr lang="en-US" sz="2000" dirty="0" smtClean="0">
                <a:solidFill>
                  <a:srgbClr val="0070C0"/>
                </a:solidFill>
                <a:latin typeface="Times New Roman" pitchFamily="18" charset="0"/>
                <a:cs typeface="Times New Roman" pitchFamily="18" charset="0"/>
              </a:rPr>
              <a:t>Document 4</a:t>
            </a:r>
            <a:r>
              <a:rPr lang="en-US" sz="2000" dirty="0" smtClean="0">
                <a:latin typeface="Times New Roman" pitchFamily="18" charset="0"/>
                <a:cs typeface="Times New Roman" pitchFamily="18" charset="0"/>
              </a:rPr>
              <a:t>)</a:t>
            </a:r>
          </a:p>
          <a:p>
            <a:pPr marL="914400" indent="-457200" eaLnBrk="1" hangingPunct="1">
              <a:spcBef>
                <a:spcPts val="0"/>
              </a:spcBef>
              <a:buClrTx/>
              <a:buSzPct val="100000"/>
              <a:buFont typeface="+mj-lt"/>
              <a:buAutoNum type="arabicPeriod"/>
            </a:pPr>
            <a:r>
              <a:rPr lang="en-US" sz="2000" dirty="0" smtClean="0">
                <a:latin typeface="Times New Roman" pitchFamily="18" charset="0"/>
                <a:cs typeface="Times New Roman" pitchFamily="18" charset="0"/>
              </a:rPr>
              <a:t>Execute the Confidential Statement Form.  (</a:t>
            </a:r>
            <a:r>
              <a:rPr lang="en-US" sz="2000" dirty="0" smtClean="0">
                <a:solidFill>
                  <a:srgbClr val="0070C0"/>
                </a:solidFill>
                <a:latin typeface="Times New Roman" pitchFamily="18" charset="0"/>
                <a:cs typeface="Times New Roman" pitchFamily="18" charset="0"/>
              </a:rPr>
              <a:t>Document 5</a:t>
            </a:r>
            <a:r>
              <a:rPr lang="en-US" sz="2000" dirty="0" smtClean="0">
                <a:latin typeface="Times New Roman" pitchFamily="18" charset="0"/>
                <a:cs typeface="Times New Roman" pitchFamily="18" charset="0"/>
              </a:rPr>
              <a:t>)</a:t>
            </a:r>
          </a:p>
          <a:p>
            <a:pPr marL="914400" indent="-457200" eaLnBrk="1" hangingPunct="1">
              <a:spcBef>
                <a:spcPts val="0"/>
              </a:spcBef>
              <a:buClrTx/>
              <a:buSzPct val="100000"/>
              <a:buFont typeface="+mj-lt"/>
              <a:buAutoNum type="arabicPeriod"/>
            </a:pPr>
            <a:r>
              <a:rPr lang="en-US" sz="2000" dirty="0" smtClean="0">
                <a:latin typeface="Times New Roman" pitchFamily="18" charset="0"/>
                <a:cs typeface="Times New Roman" pitchFamily="18" charset="0"/>
              </a:rPr>
              <a:t>Certify EEO compliance in hiring process. (</a:t>
            </a:r>
            <a:r>
              <a:rPr lang="en-US" sz="2000" dirty="0" smtClean="0">
                <a:solidFill>
                  <a:srgbClr val="0070C0"/>
                </a:solidFill>
                <a:latin typeface="Times New Roman" pitchFamily="18" charset="0"/>
                <a:cs typeface="Times New Roman" pitchFamily="18" charset="0"/>
              </a:rPr>
              <a:t>Document 6</a:t>
            </a:r>
            <a:r>
              <a:rPr lang="en-US" sz="2000" dirty="0" smtClean="0">
                <a:latin typeface="Times New Roman" pitchFamily="18" charset="0"/>
                <a:cs typeface="Times New Roman" pitchFamily="18" charset="0"/>
              </a:rPr>
              <a:t>)</a:t>
            </a:r>
          </a:p>
          <a:p>
            <a:pPr marL="914400" indent="-457200" eaLnBrk="1" hangingPunct="1">
              <a:spcBef>
                <a:spcPts val="0"/>
              </a:spcBef>
              <a:buClrTx/>
              <a:buSzPct val="100000"/>
              <a:buFont typeface="+mj-lt"/>
              <a:buAutoNum type="arabicPeriod"/>
            </a:pPr>
            <a:r>
              <a:rPr lang="en-US" sz="2000" dirty="0" smtClean="0">
                <a:latin typeface="Times New Roman" pitchFamily="18" charset="0"/>
                <a:cs typeface="Times New Roman" pitchFamily="18" charset="0"/>
              </a:rPr>
              <a:t>EEO Rep’s Checklist. (</a:t>
            </a:r>
            <a:r>
              <a:rPr lang="en-US" sz="2000" dirty="0" smtClean="0">
                <a:solidFill>
                  <a:srgbClr val="0070C0"/>
                </a:solidFill>
                <a:latin typeface="Times New Roman" pitchFamily="18" charset="0"/>
                <a:cs typeface="Times New Roman" pitchFamily="18" charset="0"/>
              </a:rPr>
              <a:t>Document 7</a:t>
            </a:r>
            <a:r>
              <a:rPr lang="en-US" sz="2000" dirty="0" smtClean="0">
                <a:latin typeface="Times New Roman" pitchFamily="18" charset="0"/>
                <a:cs typeface="Times New Roman" pitchFamily="18" charset="0"/>
              </a:rPr>
              <a:t>)</a:t>
            </a:r>
          </a:p>
          <a:p>
            <a:pPr marL="914400" indent="-457200" eaLnBrk="1" hangingPunct="1">
              <a:spcBef>
                <a:spcPts val="0"/>
              </a:spcBef>
              <a:buClrTx/>
              <a:buSzPct val="100000"/>
              <a:buFont typeface="+mj-lt"/>
              <a:buAutoNum type="arabicPeriod"/>
            </a:pPr>
            <a:r>
              <a:rPr lang="en-US" sz="2000" dirty="0" smtClean="0">
                <a:latin typeface="Times New Roman" pitchFamily="18" charset="0"/>
                <a:cs typeface="Times New Roman" pitchFamily="18" charset="0"/>
              </a:rPr>
              <a:t>Report allegations of noncompliance to the District EEO Officer.</a:t>
            </a:r>
          </a:p>
        </p:txBody>
      </p:sp>
      <p:sp>
        <p:nvSpPr>
          <p:cNvPr id="20482" name="Slide Number Placeholder 5"/>
          <p:cNvSpPr>
            <a:spLocks noGrp="1"/>
          </p:cNvSpPr>
          <p:nvPr>
            <p:ph type="sldNum" sz="quarter" idx="12"/>
          </p:nvPr>
        </p:nvSpPr>
        <p:spPr>
          <a:noFill/>
        </p:spPr>
        <p:txBody>
          <a:bodyPr/>
          <a:lstStyle/>
          <a:p>
            <a:fld id="{673E0A34-183C-4841-A8DA-0117CBE479FC}" type="slidenum">
              <a:rPr lang="en-US" smtClean="0">
                <a:latin typeface="Times New Roman" pitchFamily="18" charset="0"/>
                <a:cs typeface="Times New Roman" pitchFamily="18" charset="0"/>
              </a:rPr>
              <a:pPr/>
              <a:t>29</a:t>
            </a:fld>
            <a:endParaRPr lang="en-US" dirty="0" smtClean="0">
              <a:latin typeface="Times New Roman" pitchFamily="18" charset="0"/>
              <a:cs typeface="Times New Roman" pitchFamily="18" charset="0"/>
            </a:endParaRPr>
          </a:p>
        </p:txBody>
      </p:sp>
      <p:sp>
        <p:nvSpPr>
          <p:cNvPr id="6" name="Rectangle 4"/>
          <p:cNvSpPr>
            <a:spLocks noGrp="1" noChangeArrowheads="1"/>
          </p:cNvSpPr>
          <p:nvPr>
            <p:ph type="title"/>
          </p:nvPr>
        </p:nvSpPr>
        <p:spPr>
          <a:xfrm>
            <a:off x="457200" y="381000"/>
            <a:ext cx="8077200" cy="914400"/>
          </a:xfrm>
        </p:spPr>
        <p:txBody>
          <a:bodyPr anchor="b"/>
          <a:lstStyle/>
          <a:p>
            <a:pPr algn="ctr">
              <a:defRPr/>
            </a:pPr>
            <a:r>
              <a:rPr lang="en-US" sz="3600" b="1" dirty="0" smtClean="0">
                <a:solidFill>
                  <a:schemeClr val="tx1"/>
                </a:solidFill>
                <a:effectLst/>
                <a:latin typeface="Times New Roman" pitchFamily="18" charset="0"/>
                <a:cs typeface="Times New Roman" pitchFamily="18" charset="0"/>
              </a:rPr>
              <a:t>EEO Representative Responsibilities</a:t>
            </a:r>
            <a:endParaRPr lang="en-US" sz="3600" b="1" dirty="0">
              <a:solidFill>
                <a:schemeClr val="tx1"/>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077200" cy="4572000"/>
          </a:xfrm>
        </p:spPr>
        <p:txBody>
          <a:bodyPr>
            <a:normAutofit/>
          </a:bodyPr>
          <a:lstStyle/>
          <a:p>
            <a:pPr marL="909638" indent="-463550">
              <a:buSzPct val="100000"/>
              <a:buFont typeface="Wingdings" pitchFamily="2" charset="2"/>
              <a:buChar char="Ø"/>
            </a:pPr>
            <a:r>
              <a:rPr lang="en-US" sz="2400" dirty="0" smtClean="0">
                <a:latin typeface="Times New Roman" pitchFamily="18" charset="0"/>
                <a:cs typeface="Times New Roman" pitchFamily="18" charset="0"/>
              </a:rPr>
              <a:t>Completion of this training qualifies an employee to serve on a screening committee for the next 3 years in the capacity of a committee chairperson, committee EEO Representative or general committee member. </a:t>
            </a:r>
          </a:p>
          <a:p>
            <a:pPr marL="909638" indent="-463550">
              <a:buSzPct val="100000"/>
              <a:buFont typeface="Wingdings" pitchFamily="2" charset="2"/>
              <a:buChar char="Ø"/>
            </a:pPr>
            <a:r>
              <a:rPr lang="en-US" sz="2400" dirty="0" smtClean="0">
                <a:latin typeface="Times New Roman" pitchFamily="18" charset="0"/>
                <a:cs typeface="Times New Roman" pitchFamily="18" charset="0"/>
              </a:rPr>
              <a:t>In order to successfully complete this training, you must:</a:t>
            </a:r>
          </a:p>
          <a:p>
            <a:pPr marL="1366838" indent="-457200">
              <a:buClrTx/>
              <a:buSzPct val="100000"/>
              <a:buFont typeface="+mj-lt"/>
              <a:buAutoNum type="arabicPeriod"/>
            </a:pPr>
            <a:r>
              <a:rPr lang="en-US" sz="2400" dirty="0" smtClean="0">
                <a:latin typeface="Times New Roman" pitchFamily="18" charset="0"/>
                <a:cs typeface="Times New Roman" pitchFamily="18" charset="0"/>
              </a:rPr>
              <a:t>Sign the sign-in sheet; and</a:t>
            </a:r>
          </a:p>
          <a:p>
            <a:pPr marL="1366838" indent="-457200">
              <a:buClrTx/>
              <a:buSzPct val="100000"/>
              <a:buFont typeface="+mj-lt"/>
              <a:buAutoNum type="arabicPeriod"/>
            </a:pPr>
            <a:r>
              <a:rPr lang="en-US" sz="2400" dirty="0" smtClean="0">
                <a:latin typeface="Times New Roman" pitchFamily="18" charset="0"/>
                <a:cs typeface="Times New Roman" pitchFamily="18" charset="0"/>
              </a:rPr>
              <a:t>Attend the full duration of the training. (If you are unable to attend the full duration, from start to finish, please register for an upcoming training.)</a:t>
            </a:r>
          </a:p>
          <a:p>
            <a:pPr>
              <a:buClrTx/>
            </a:pPr>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pPr>
              <a:defRPr/>
            </a:pPr>
            <a:fld id="{8059F4D0-37E0-4B3A-9D80-B55CED862426}" type="slidenum">
              <a:rPr lang="en-US" smtClean="0">
                <a:latin typeface="Times New Roman" pitchFamily="18" charset="0"/>
                <a:cs typeface="Times New Roman" pitchFamily="18" charset="0"/>
              </a:rPr>
              <a:pPr>
                <a:defRPr/>
              </a:pPr>
              <a:t>3</a:t>
            </a:fld>
            <a:endParaRPr lang="en-US" dirty="0">
              <a:latin typeface="Times New Roman" pitchFamily="18" charset="0"/>
              <a:cs typeface="Times New Roman" pitchFamily="18" charset="0"/>
            </a:endParaRPr>
          </a:p>
        </p:txBody>
      </p:sp>
      <p:sp>
        <p:nvSpPr>
          <p:cNvPr id="2" name="Title 1"/>
          <p:cNvSpPr>
            <a:spLocks noGrp="1"/>
          </p:cNvSpPr>
          <p:nvPr>
            <p:ph type="title"/>
          </p:nvPr>
        </p:nvSpPr>
        <p:spPr>
          <a:xfrm>
            <a:off x="152400" y="152400"/>
            <a:ext cx="8686800" cy="1181100"/>
          </a:xfrm>
        </p:spPr>
        <p:txBody>
          <a:bodyPr>
            <a:noAutofit/>
          </a:bodyPr>
          <a:lstStyle/>
          <a:p>
            <a:pPr algn="ctr"/>
            <a:r>
              <a:rPr lang="en-US" sz="3600" b="1" dirty="0" smtClean="0">
                <a:solidFill>
                  <a:schemeClr val="tx1"/>
                </a:solidFill>
                <a:effectLst/>
                <a:latin typeface="Times New Roman" pitchFamily="18" charset="0"/>
                <a:cs typeface="Times New Roman" pitchFamily="18" charset="0"/>
              </a:rPr>
              <a:t>Successful Completion of the Training</a:t>
            </a:r>
            <a:endParaRPr lang="en-US" sz="3600" b="1" dirty="0">
              <a:solidFill>
                <a:schemeClr val="tx1"/>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3"/>
          <p:cNvSpPr>
            <a:spLocks noGrp="1" noChangeArrowheads="1"/>
          </p:cNvSpPr>
          <p:nvPr>
            <p:ph idx="1"/>
          </p:nvPr>
        </p:nvSpPr>
        <p:spPr>
          <a:xfrm>
            <a:off x="457200" y="1828800"/>
            <a:ext cx="8153400" cy="4343400"/>
          </a:xfrm>
        </p:spPr>
        <p:txBody>
          <a:bodyPr>
            <a:noAutofit/>
          </a:bodyPr>
          <a:lstStyle/>
          <a:p>
            <a:pPr marL="919163" lvl="1" indent="-461963" eaLnBrk="1" hangingPunct="1">
              <a:spcBef>
                <a:spcPts val="0"/>
              </a:spcBef>
              <a:buClrTx/>
              <a:buSzPct val="70000"/>
              <a:buFont typeface="+mj-lt"/>
              <a:buAutoNum type="arabicPeriod"/>
            </a:pPr>
            <a:r>
              <a:rPr lang="en-US" sz="2000" dirty="0" smtClean="0">
                <a:latin typeface="Times New Roman" pitchFamily="18" charset="0"/>
                <a:cs typeface="Times New Roman" pitchFamily="18" charset="0"/>
              </a:rPr>
              <a:t>The hiring process is a highly sensitive and confidential process.</a:t>
            </a:r>
          </a:p>
          <a:p>
            <a:pPr marL="919163" lvl="1" indent="-461963" eaLnBrk="1" hangingPunct="1">
              <a:spcBef>
                <a:spcPts val="0"/>
              </a:spcBef>
              <a:buClrTx/>
              <a:buSzPct val="70000"/>
              <a:buFont typeface="+mj-lt"/>
              <a:buAutoNum type="arabicPeriod"/>
            </a:pPr>
            <a:r>
              <a:rPr lang="en-US" sz="2000" dirty="0" smtClean="0">
                <a:latin typeface="Times New Roman" pitchFamily="18" charset="0"/>
                <a:cs typeface="Times New Roman" pitchFamily="18" charset="0"/>
              </a:rPr>
              <a:t>All Screening Committee members must maintain the highest degree of confidentiality in order to preserve the integrity of the process.</a:t>
            </a:r>
          </a:p>
          <a:p>
            <a:pPr marL="919163" lvl="1" indent="-461963" eaLnBrk="1" hangingPunct="1">
              <a:spcBef>
                <a:spcPts val="0"/>
              </a:spcBef>
              <a:buClrTx/>
              <a:buSzPct val="70000"/>
              <a:buFont typeface="+mj-lt"/>
              <a:buAutoNum type="arabicPeriod"/>
            </a:pPr>
            <a:r>
              <a:rPr lang="en-US" sz="2000" dirty="0" smtClean="0">
                <a:latin typeface="Times New Roman" pitchFamily="18" charset="0"/>
                <a:cs typeface="Times New Roman" pitchFamily="18" charset="0"/>
              </a:rPr>
              <a:t>No discussion about the process should occur outside of committee meetings or to unauthorized persons.</a:t>
            </a:r>
          </a:p>
          <a:p>
            <a:pPr marL="919163" lvl="1" indent="-461963" eaLnBrk="1" hangingPunct="1">
              <a:spcBef>
                <a:spcPts val="0"/>
              </a:spcBef>
              <a:buClrTx/>
              <a:buSzPct val="70000"/>
              <a:buFont typeface="+mj-lt"/>
              <a:buAutoNum type="arabicPeriod"/>
            </a:pPr>
            <a:r>
              <a:rPr lang="en-US" sz="2000" dirty="0" smtClean="0">
                <a:latin typeface="Times New Roman" pitchFamily="18" charset="0"/>
                <a:cs typeface="Times New Roman" pitchFamily="18" charset="0"/>
              </a:rPr>
              <a:t>Maintain confidentiality before, during and after the process has been completed. Confidentiality is </a:t>
            </a:r>
            <a:r>
              <a:rPr lang="en-US" sz="2000" i="1" u="sng" dirty="0" smtClean="0">
                <a:latin typeface="Times New Roman" pitchFamily="18" charset="0"/>
                <a:cs typeface="Times New Roman" pitchFamily="18" charset="0"/>
              </a:rPr>
              <a:t>forever</a:t>
            </a:r>
            <a:r>
              <a:rPr lang="en-US" sz="2000" dirty="0" smtClean="0">
                <a:latin typeface="Times New Roman" pitchFamily="18" charset="0"/>
                <a:cs typeface="Times New Roman" pitchFamily="18" charset="0"/>
              </a:rPr>
              <a:t> – not just until the position is filled.</a:t>
            </a:r>
          </a:p>
          <a:p>
            <a:pPr marL="919163" lvl="1" indent="-461963" eaLnBrk="1" hangingPunct="1">
              <a:spcBef>
                <a:spcPts val="0"/>
              </a:spcBef>
              <a:buClrTx/>
              <a:buSzPct val="70000"/>
              <a:buFont typeface="+mj-lt"/>
              <a:buAutoNum type="arabicPeriod"/>
            </a:pPr>
            <a:r>
              <a:rPr lang="en-US" sz="2000" u="sng" dirty="0" smtClean="0">
                <a:latin typeface="Times New Roman" pitchFamily="18" charset="0"/>
                <a:cs typeface="Times New Roman" pitchFamily="18" charset="0"/>
              </a:rPr>
              <a:t>All committee members</a:t>
            </a:r>
            <a:r>
              <a:rPr lang="en-US" sz="2000" dirty="0" smtClean="0">
                <a:latin typeface="Times New Roman" pitchFamily="18" charset="0"/>
                <a:cs typeface="Times New Roman" pitchFamily="18" charset="0"/>
              </a:rPr>
              <a:t> are required to sign a Confidentiality Statement form attesting to their commitment to the confidentiality of the recruitment process.  (</a:t>
            </a:r>
            <a:r>
              <a:rPr lang="en-US" sz="2000" dirty="0" smtClean="0">
                <a:solidFill>
                  <a:srgbClr val="0070C0"/>
                </a:solidFill>
                <a:latin typeface="Times New Roman" pitchFamily="18" charset="0"/>
                <a:cs typeface="Times New Roman" pitchFamily="18" charset="0"/>
              </a:rPr>
              <a:t>Document 5</a:t>
            </a:r>
            <a:r>
              <a:rPr lang="en-US" sz="2000" dirty="0" smtClean="0">
                <a:latin typeface="Times New Roman" pitchFamily="18" charset="0"/>
                <a:cs typeface="Times New Roman" pitchFamily="18" charset="0"/>
              </a:rPr>
              <a:t>)</a:t>
            </a:r>
          </a:p>
          <a:p>
            <a:pPr eaLnBrk="1" hangingPunct="1">
              <a:buFont typeface="Wingdings" pitchFamily="2" charset="2"/>
              <a:buNone/>
            </a:pPr>
            <a:endParaRPr lang="en-US" sz="2200" dirty="0" smtClean="0"/>
          </a:p>
          <a:p>
            <a:pPr eaLnBrk="1" hangingPunct="1">
              <a:buNone/>
            </a:pPr>
            <a:endParaRPr lang="en-US" sz="2200" dirty="0" smtClean="0"/>
          </a:p>
        </p:txBody>
      </p:sp>
      <p:sp>
        <p:nvSpPr>
          <p:cNvPr id="30722" name="Slide Number Placeholder 5"/>
          <p:cNvSpPr>
            <a:spLocks noGrp="1"/>
          </p:cNvSpPr>
          <p:nvPr>
            <p:ph type="sldNum" sz="quarter" idx="12"/>
          </p:nvPr>
        </p:nvSpPr>
        <p:spPr>
          <a:noFill/>
        </p:spPr>
        <p:txBody>
          <a:bodyPr/>
          <a:lstStyle/>
          <a:p>
            <a:fld id="{3D244DC5-5DA7-4BA8-B904-DFB80CEAA11F}" type="slidenum">
              <a:rPr lang="en-US" altLang="en-US" smtClean="0">
                <a:latin typeface="Times New Roman" pitchFamily="18" charset="0"/>
                <a:cs typeface="Times New Roman" pitchFamily="18" charset="0"/>
              </a:rPr>
              <a:pPr/>
              <a:t>30</a:t>
            </a:fld>
            <a:endParaRPr lang="en-US" altLang="en-US" dirty="0" smtClean="0">
              <a:latin typeface="Times New Roman" pitchFamily="18" charset="0"/>
              <a:cs typeface="Times New Roman" pitchFamily="18" charset="0"/>
            </a:endParaRPr>
          </a:p>
        </p:txBody>
      </p:sp>
      <p:sp>
        <p:nvSpPr>
          <p:cNvPr id="24579" name="Rectangle 2"/>
          <p:cNvSpPr>
            <a:spLocks noGrp="1" noChangeArrowheads="1"/>
          </p:cNvSpPr>
          <p:nvPr>
            <p:ph type="title"/>
          </p:nvPr>
        </p:nvSpPr>
        <p:spPr>
          <a:xfrm>
            <a:off x="457200" y="190500"/>
            <a:ext cx="5943600" cy="1257300"/>
          </a:xfrm>
        </p:spPr>
        <p:txBody>
          <a:bodyPr/>
          <a:lstStyle/>
          <a:p>
            <a:pPr algn="ctr" eaLnBrk="1" hangingPunct="1">
              <a:defRPr/>
            </a:pPr>
            <a:r>
              <a:rPr lang="en-US" sz="3600" b="1" dirty="0" smtClean="0">
                <a:solidFill>
                  <a:schemeClr val="tx1"/>
                </a:solidFill>
                <a:effectLst/>
                <a:latin typeface="Times New Roman" pitchFamily="18" charset="0"/>
                <a:cs typeface="Times New Roman" pitchFamily="18" charset="0"/>
              </a:rPr>
              <a:t>Remember Confidentiality </a:t>
            </a:r>
          </a:p>
        </p:txBody>
      </p:sp>
      <p:pic>
        <p:nvPicPr>
          <p:cNvPr id="4098" name="Picture 2" descr="http://us.123rf.com/400wm/400/400/_fla/_fla1209/_fla120900073/15271265-grunge-rubber-stamp-with-the-words-private-confidential-insi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1" y="228600"/>
            <a:ext cx="19812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a:spLocks noGrp="1" noChangeArrowheads="1"/>
          </p:cNvSpPr>
          <p:nvPr>
            <p:ph idx="1"/>
          </p:nvPr>
        </p:nvSpPr>
        <p:spPr>
          <a:xfrm>
            <a:off x="457200" y="2209800"/>
            <a:ext cx="8229600" cy="3810000"/>
          </a:xfrm>
        </p:spPr>
        <p:txBody>
          <a:bodyPr>
            <a:noAutofit/>
          </a:bodyPr>
          <a:lstStyle/>
          <a:p>
            <a:pPr marL="457200" indent="-457200" eaLnBrk="1" hangingPunct="1">
              <a:spcBef>
                <a:spcPts val="0"/>
              </a:spcBef>
              <a:buClr>
                <a:srgbClr val="002060"/>
              </a:buClr>
              <a:buSzPct val="100000"/>
              <a:buFont typeface="+mj-lt"/>
              <a:buAutoNum type="arabicPeriod"/>
            </a:pPr>
            <a:r>
              <a:rPr lang="en-US" sz="1800" u="sng" dirty="0" smtClean="0">
                <a:latin typeface="Times New Roman" pitchFamily="18" charset="0"/>
                <a:cs typeface="Times New Roman" pitchFamily="18" charset="0"/>
              </a:rPr>
              <a:t>Actual</a:t>
            </a:r>
            <a:r>
              <a:rPr lang="en-US" sz="1800" dirty="0" smtClean="0">
                <a:latin typeface="Times New Roman" pitchFamily="18" charset="0"/>
                <a:cs typeface="Times New Roman" pitchFamily="18" charset="0"/>
              </a:rPr>
              <a:t> or </a:t>
            </a:r>
            <a:r>
              <a:rPr lang="en-US" sz="1800" u="sng" dirty="0">
                <a:latin typeface="Times New Roman" pitchFamily="18" charset="0"/>
                <a:cs typeface="Times New Roman" pitchFamily="18" charset="0"/>
              </a:rPr>
              <a:t>p</a:t>
            </a:r>
            <a:r>
              <a:rPr lang="en-US" sz="1800" u="sng" dirty="0" smtClean="0">
                <a:latin typeface="Times New Roman" pitchFamily="18" charset="0"/>
                <a:cs typeface="Times New Roman" pitchFamily="18" charset="0"/>
              </a:rPr>
              <a:t>erceived</a:t>
            </a:r>
            <a:r>
              <a:rPr lang="en-US" sz="1800" dirty="0" smtClean="0">
                <a:latin typeface="Times New Roman" pitchFamily="18" charset="0"/>
                <a:cs typeface="Times New Roman" pitchFamily="18" charset="0"/>
              </a:rPr>
              <a:t> conflicts of interest that arise at any stage of the screening committee process should be reported to the Screening Committee Chairperson or District EEO Officer. EEO Officer determines disputed conflict of interest inquiries.</a:t>
            </a:r>
          </a:p>
          <a:p>
            <a:pPr marL="457200" indent="-457200" eaLnBrk="1" hangingPunct="1">
              <a:spcBef>
                <a:spcPts val="0"/>
              </a:spcBef>
              <a:spcAft>
                <a:spcPts val="0"/>
              </a:spcAft>
              <a:buClr>
                <a:srgbClr val="002060"/>
              </a:buClr>
              <a:buSzPct val="100000"/>
              <a:buFont typeface="+mj-lt"/>
              <a:buAutoNum type="arabicPeriod"/>
            </a:pPr>
            <a:r>
              <a:rPr lang="en-US" sz="1800" dirty="0" smtClean="0">
                <a:latin typeface="Times New Roman" pitchFamily="18" charset="0"/>
                <a:cs typeface="Times New Roman" pitchFamily="18" charset="0"/>
              </a:rPr>
              <a:t>Conflicts of Interest can arise from various sources:</a:t>
            </a:r>
          </a:p>
          <a:p>
            <a:pPr marL="914400" lvl="1" indent="-457200" eaLnBrk="1" hangingPunct="1">
              <a:spcBef>
                <a:spcPts val="0"/>
              </a:spcBef>
              <a:spcAft>
                <a:spcPts val="0"/>
              </a:spcAft>
              <a:buClr>
                <a:srgbClr val="002060"/>
              </a:buClr>
              <a:buFont typeface="+mj-lt"/>
              <a:buAutoNum type="alphaLcPeriod"/>
            </a:pPr>
            <a:r>
              <a:rPr lang="en-US" sz="1800" dirty="0" smtClean="0">
                <a:latin typeface="Times New Roman" pitchFamily="18" charset="0"/>
                <a:cs typeface="Times New Roman" pitchFamily="18" charset="0"/>
              </a:rPr>
              <a:t>Related by blood or marriage to an applicant.</a:t>
            </a:r>
          </a:p>
          <a:p>
            <a:pPr marL="914400" lvl="1" indent="-457200" eaLnBrk="1" hangingPunct="1">
              <a:spcBef>
                <a:spcPts val="0"/>
              </a:spcBef>
              <a:spcAft>
                <a:spcPts val="0"/>
              </a:spcAft>
              <a:buClr>
                <a:srgbClr val="002060"/>
              </a:buClr>
              <a:buFont typeface="+mj-lt"/>
              <a:buAutoNum type="alphaLcPeriod"/>
            </a:pPr>
            <a:r>
              <a:rPr lang="en-US" sz="1800" dirty="0" smtClean="0">
                <a:latin typeface="Times New Roman" pitchFamily="18" charset="0"/>
                <a:cs typeface="Times New Roman" pitchFamily="18" charset="0"/>
              </a:rPr>
              <a:t>Other relatives, close personal friends, or a dislike of someone so compelling that you cannot remain fair or impartial.</a:t>
            </a:r>
          </a:p>
          <a:p>
            <a:pPr marL="914400" lvl="1" indent="-457200" eaLnBrk="1" hangingPunct="1">
              <a:spcBef>
                <a:spcPts val="0"/>
              </a:spcBef>
              <a:spcAft>
                <a:spcPts val="0"/>
              </a:spcAft>
              <a:buClr>
                <a:srgbClr val="002060"/>
              </a:buClr>
              <a:buFont typeface="+mj-lt"/>
              <a:buAutoNum type="alphaLcPeriod"/>
            </a:pPr>
            <a:r>
              <a:rPr lang="en-US" sz="1800" dirty="0" smtClean="0">
                <a:latin typeface="Times New Roman" pitchFamily="18" charset="0"/>
                <a:cs typeface="Times New Roman" pitchFamily="18" charset="0"/>
              </a:rPr>
              <a:t>Having a personal or financial relationship with an applicant.</a:t>
            </a:r>
          </a:p>
          <a:p>
            <a:pPr marL="914400" lvl="1" indent="-457200" eaLnBrk="1" hangingPunct="1">
              <a:spcBef>
                <a:spcPts val="0"/>
              </a:spcBef>
              <a:spcAft>
                <a:spcPts val="0"/>
              </a:spcAft>
              <a:buClr>
                <a:srgbClr val="002060"/>
              </a:buClr>
              <a:buFont typeface="+mj-lt"/>
              <a:buAutoNum type="alphaLcPeriod"/>
            </a:pPr>
            <a:r>
              <a:rPr lang="en-US" sz="1800" dirty="0" smtClean="0">
                <a:latin typeface="Times New Roman" pitchFamily="18" charset="0"/>
                <a:cs typeface="Times New Roman" pitchFamily="18" charset="0"/>
              </a:rPr>
              <a:t>It is every committee member’s responsibility to recognize potential biases or conflict of interest.</a:t>
            </a:r>
          </a:p>
          <a:p>
            <a:pPr marL="908050" lvl="1" indent="-450850" eaLnBrk="1" hangingPunct="1">
              <a:spcBef>
                <a:spcPts val="0"/>
              </a:spcBef>
              <a:spcAft>
                <a:spcPts val="0"/>
              </a:spcAft>
              <a:buClr>
                <a:srgbClr val="002060"/>
              </a:buClr>
              <a:buFont typeface="+mj-lt"/>
              <a:buAutoNum type="alphaLcPeriod"/>
            </a:pPr>
            <a:r>
              <a:rPr lang="en-US" sz="1800" dirty="0" smtClean="0">
                <a:latin typeface="Times New Roman" pitchFamily="18" charset="0"/>
                <a:cs typeface="Times New Roman" pitchFamily="18" charset="0"/>
              </a:rPr>
              <a:t>Not revealing a conflict of interest could lead to a complaint of an unfair hiring practice.</a:t>
            </a:r>
          </a:p>
        </p:txBody>
      </p:sp>
      <p:sp>
        <p:nvSpPr>
          <p:cNvPr id="32770" name="Slide Number Placeholder 5"/>
          <p:cNvSpPr>
            <a:spLocks noGrp="1"/>
          </p:cNvSpPr>
          <p:nvPr>
            <p:ph type="sldNum" sz="quarter" idx="12"/>
          </p:nvPr>
        </p:nvSpPr>
        <p:spPr>
          <a:noFill/>
        </p:spPr>
        <p:txBody>
          <a:bodyPr/>
          <a:lstStyle/>
          <a:p>
            <a:fld id="{C07E4BAA-C5C8-4087-955E-3E01064851AA}" type="slidenum">
              <a:rPr lang="en-US" smtClean="0">
                <a:latin typeface="Times New Roman" pitchFamily="18" charset="0"/>
                <a:cs typeface="Times New Roman" pitchFamily="18" charset="0"/>
              </a:rPr>
              <a:pPr/>
              <a:t>31</a:t>
            </a:fld>
            <a:endParaRPr lang="en-US" dirty="0" smtClean="0">
              <a:latin typeface="Times New Roman" pitchFamily="18" charset="0"/>
              <a:cs typeface="Times New Roman" pitchFamily="18" charset="0"/>
            </a:endParaRPr>
          </a:p>
        </p:txBody>
      </p:sp>
      <p:sp>
        <p:nvSpPr>
          <p:cNvPr id="53250" name="Rectangle 2"/>
          <p:cNvSpPr>
            <a:spLocks noGrp="1" noChangeArrowheads="1"/>
          </p:cNvSpPr>
          <p:nvPr>
            <p:ph type="title"/>
          </p:nvPr>
        </p:nvSpPr>
        <p:spPr>
          <a:xfrm>
            <a:off x="457200" y="190500"/>
            <a:ext cx="8229600" cy="1409700"/>
          </a:xfrm>
        </p:spPr>
        <p:txBody>
          <a:bodyPr/>
          <a:lstStyle/>
          <a:p>
            <a:pPr algn="ctr" eaLnBrk="1" hangingPunct="1">
              <a:defRPr/>
            </a:pPr>
            <a:r>
              <a:rPr lang="en-US" sz="3600" b="1" dirty="0" smtClean="0">
                <a:solidFill>
                  <a:schemeClr val="tx1"/>
                </a:solidFill>
                <a:effectLst>
                  <a:outerShdw blurRad="38100" dist="38100" dir="2700000" algn="tl">
                    <a:srgbClr val="C0C0C0"/>
                  </a:outerShdw>
                </a:effectLst>
                <a:latin typeface="Times New Roman" pitchFamily="18" charset="0"/>
                <a:cs typeface="Times New Roman" pitchFamily="18" charset="0"/>
              </a:rPr>
              <a:t>Recognize Conflict of Interest</a:t>
            </a:r>
          </a:p>
        </p:txBody>
      </p:sp>
      <p:pic>
        <p:nvPicPr>
          <p:cNvPr id="5122" name="Picture 2" descr="http://t2.gstatic.com/images?q=tbn:ANd9GcSR4KMWXX93HnNBbV2AdgYSC-Ew8zyYszhCMnmW_6nM7e3gBFcOh7Pq5vr37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295401"/>
            <a:ext cx="3629025" cy="609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Grp="1" noChangeArrowheads="1"/>
          </p:cNvSpPr>
          <p:nvPr>
            <p:ph idx="1"/>
          </p:nvPr>
        </p:nvSpPr>
        <p:spPr>
          <a:xfrm>
            <a:off x="457200" y="1600200"/>
            <a:ext cx="8229600" cy="4073525"/>
          </a:xfrm>
        </p:spPr>
        <p:txBody>
          <a:bodyPr/>
          <a:lstStyle/>
          <a:p>
            <a:pPr marL="461963" indent="-461963" eaLnBrk="1" hangingPunct="1">
              <a:spcBef>
                <a:spcPts val="0"/>
              </a:spcBef>
              <a:buClr>
                <a:srgbClr val="002060"/>
              </a:buClr>
              <a:buSzPct val="100000"/>
              <a:buFont typeface="Wingdings" pitchFamily="2" charset="2"/>
              <a:buChar char="Ø"/>
            </a:pPr>
            <a:r>
              <a:rPr lang="en-US" sz="2400" dirty="0" smtClean="0">
                <a:latin typeface="Times New Roman" pitchFamily="18" charset="0"/>
                <a:cs typeface="Times New Roman" pitchFamily="18" charset="0"/>
              </a:rPr>
              <a:t>Begin by discussing as a committee what traits a successful candidate should possess.   </a:t>
            </a:r>
          </a:p>
          <a:p>
            <a:pPr marL="461963" indent="-461963" eaLnBrk="1" hangingPunct="1">
              <a:spcBef>
                <a:spcPts val="0"/>
              </a:spcBef>
              <a:buClr>
                <a:srgbClr val="002060"/>
              </a:buClr>
              <a:buSzPct val="100000"/>
              <a:buFont typeface="Wingdings" pitchFamily="2" charset="2"/>
              <a:buChar char="Ø"/>
            </a:pPr>
            <a:r>
              <a:rPr lang="en-US" sz="2400" dirty="0" smtClean="0">
                <a:latin typeface="Times New Roman" pitchFamily="18" charset="0"/>
                <a:cs typeface="Times New Roman" pitchFamily="18" charset="0"/>
              </a:rPr>
              <a:t>Make a list of the knowledge, skills and abilities that would result in superior performance in that position.</a:t>
            </a:r>
          </a:p>
          <a:p>
            <a:pPr marL="461963" indent="-461963" eaLnBrk="1" hangingPunct="1">
              <a:spcBef>
                <a:spcPts val="0"/>
              </a:spcBef>
              <a:buClr>
                <a:srgbClr val="002060"/>
              </a:buClr>
              <a:buSzPct val="100000"/>
              <a:buFont typeface="Wingdings" pitchFamily="2" charset="2"/>
              <a:buChar char="Ø"/>
            </a:pPr>
            <a:r>
              <a:rPr lang="en-US" sz="2400" dirty="0" smtClean="0">
                <a:latin typeface="Times New Roman" pitchFamily="18" charset="0"/>
                <a:cs typeface="Times New Roman" pitchFamily="18" charset="0"/>
              </a:rPr>
              <a:t>Consider the specific environment that exists for this particular position and develop questions that fairly represent the expectations.</a:t>
            </a:r>
          </a:p>
        </p:txBody>
      </p:sp>
      <p:sp>
        <p:nvSpPr>
          <p:cNvPr id="33794" name="Slide Number Placeholder 5"/>
          <p:cNvSpPr>
            <a:spLocks noGrp="1"/>
          </p:cNvSpPr>
          <p:nvPr>
            <p:ph type="sldNum" sz="quarter" idx="12"/>
          </p:nvPr>
        </p:nvSpPr>
        <p:spPr>
          <a:noFill/>
        </p:spPr>
        <p:txBody>
          <a:bodyPr/>
          <a:lstStyle/>
          <a:p>
            <a:fld id="{937579B9-C646-448A-AB72-CDA0743DEFF1}" type="slidenum">
              <a:rPr lang="en-US" altLang="en-US" smtClean="0">
                <a:latin typeface="Times New Roman" pitchFamily="18" charset="0"/>
                <a:cs typeface="Times New Roman" pitchFamily="18" charset="0"/>
              </a:rPr>
              <a:pPr/>
              <a:t>32</a:t>
            </a:fld>
            <a:endParaRPr lang="en-US" altLang="en-US" dirty="0" smtClean="0">
              <a:latin typeface="Times New Roman" pitchFamily="18" charset="0"/>
              <a:cs typeface="Times New Roman" pitchFamily="18" charset="0"/>
            </a:endParaRPr>
          </a:p>
        </p:txBody>
      </p:sp>
      <p:sp>
        <p:nvSpPr>
          <p:cNvPr id="180226" name="Rectangle 2"/>
          <p:cNvSpPr>
            <a:spLocks noGrp="1" noChangeArrowheads="1"/>
          </p:cNvSpPr>
          <p:nvPr>
            <p:ph type="title"/>
          </p:nvPr>
        </p:nvSpPr>
        <p:spPr>
          <a:xfrm>
            <a:off x="457200" y="152400"/>
            <a:ext cx="8229600" cy="1447800"/>
          </a:xfrm>
        </p:spPr>
        <p:txBody>
          <a:bodyPr/>
          <a:lstStyle/>
          <a:p>
            <a:pPr algn="ctr" eaLnBrk="1" hangingPunct="1">
              <a:defRPr/>
            </a:pPr>
            <a:r>
              <a:rPr lang="en-US" sz="3600" b="1" dirty="0" smtClean="0">
                <a:solidFill>
                  <a:schemeClr val="tx1"/>
                </a:solidFill>
                <a:effectLst/>
                <a:latin typeface="Times New Roman" pitchFamily="18" charset="0"/>
                <a:cs typeface="Times New Roman" pitchFamily="18" charset="0"/>
              </a:rPr>
              <a:t>Establish “Norms” for Consideration</a:t>
            </a:r>
          </a:p>
        </p:txBody>
      </p:sp>
      <p:pic>
        <p:nvPicPr>
          <p:cNvPr id="6" name="Picture 2" descr="http://media.tumblr.com/tumblr_lu19qrNqip1r0qnm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456622"/>
            <a:ext cx="3581400" cy="20203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059F4D0-37E0-4B3A-9D80-B55CED862426}" type="slidenum">
              <a:rPr lang="en-US" smtClean="0">
                <a:latin typeface="Times New Roman" pitchFamily="18" charset="0"/>
                <a:cs typeface="Times New Roman" pitchFamily="18" charset="0"/>
              </a:rPr>
              <a:pPr>
                <a:defRPr/>
              </a:pPr>
              <a:t>33</a:t>
            </a:fld>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dirty="0"/>
          </a:p>
          <a:p>
            <a:pPr marL="0">
              <a:spcBef>
                <a:spcPts val="0"/>
              </a:spcBef>
              <a:buFont typeface="Arial"/>
              <a:buChar char="•"/>
            </a:pPr>
            <a:endParaRPr lang="en-US" dirty="0"/>
          </a:p>
          <a:p>
            <a:pPr marL="109728" indent="0">
              <a:buNone/>
            </a:pP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4450" y="1285875"/>
            <a:ext cx="6513513"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heel spokes="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059F4D0-37E0-4B3A-9D80-B55CED862426}" type="slidenum">
              <a:rPr lang="en-US" smtClean="0">
                <a:latin typeface="Times New Roman" pitchFamily="18" charset="0"/>
                <a:cs typeface="Times New Roman" pitchFamily="18" charset="0"/>
              </a:rPr>
              <a:pPr>
                <a:defRPr/>
              </a:pPr>
              <a:t>34</a:t>
            </a:fld>
            <a:endParaRPr lang="en-US" dirty="0">
              <a:latin typeface="Times New Roman" pitchFamily="18" charset="0"/>
              <a:cs typeface="Times New Roman" pitchFamily="18" charset="0"/>
            </a:endParaRPr>
          </a:p>
        </p:txBody>
      </p:sp>
      <p:sp>
        <p:nvSpPr>
          <p:cNvPr id="2" name="Title 1"/>
          <p:cNvSpPr>
            <a:spLocks noGrp="1"/>
          </p:cNvSpPr>
          <p:nvPr>
            <p:ph type="title"/>
          </p:nvPr>
        </p:nvSpPr>
        <p:spPr>
          <a:xfrm>
            <a:off x="457200" y="228600"/>
            <a:ext cx="8077200" cy="1527175"/>
          </a:xfrm>
        </p:spPr>
        <p:txBody>
          <a:bodyPr>
            <a:normAutofit fontScale="90000"/>
          </a:bodyPr>
          <a:lstStyle/>
          <a:p>
            <a:pPr algn="ctr"/>
            <a:r>
              <a:rPr lang="en-US" sz="5400" dirty="0" smtClean="0">
                <a:effectLst/>
                <a:latin typeface="Times New Roman" pitchFamily="18" charset="0"/>
                <a:cs typeface="Times New Roman" pitchFamily="18" charset="0"/>
              </a:rPr>
              <a:t>Diversity and </a:t>
            </a:r>
            <a:br>
              <a:rPr lang="en-US" sz="5400" dirty="0" smtClean="0">
                <a:effectLst/>
                <a:latin typeface="Times New Roman" pitchFamily="18" charset="0"/>
                <a:cs typeface="Times New Roman" pitchFamily="18" charset="0"/>
              </a:rPr>
            </a:br>
            <a:r>
              <a:rPr lang="en-US" sz="5400" dirty="0" smtClean="0">
                <a:effectLst/>
                <a:latin typeface="Times New Roman" pitchFamily="18" charset="0"/>
                <a:cs typeface="Times New Roman" pitchFamily="18" charset="0"/>
              </a:rPr>
              <a:t>Cultural Competency</a:t>
            </a:r>
            <a:endParaRPr lang="en-US" sz="5400" dirty="0">
              <a:effectLst/>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4525" y="1904999"/>
            <a:ext cx="5314950" cy="342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3"/>
          <p:cNvSpPr>
            <a:spLocks noGrp="1" noChangeArrowheads="1"/>
          </p:cNvSpPr>
          <p:nvPr>
            <p:ph idx="1"/>
          </p:nvPr>
        </p:nvSpPr>
        <p:spPr>
          <a:xfrm>
            <a:off x="457200" y="2057400"/>
            <a:ext cx="8153400" cy="2895600"/>
          </a:xfrm>
        </p:spPr>
        <p:txBody>
          <a:bodyPr>
            <a:normAutofit/>
          </a:bodyPr>
          <a:lstStyle/>
          <a:p>
            <a:pPr marL="0" indent="0" algn="ctr">
              <a:spcBef>
                <a:spcPts val="0"/>
              </a:spcBef>
              <a:buNone/>
            </a:pPr>
            <a:endParaRPr lang="en-US" sz="2400" dirty="0" smtClean="0">
              <a:latin typeface="Times New Roman" pitchFamily="18" charset="0"/>
              <a:cs typeface="Times New Roman" pitchFamily="18" charset="0"/>
            </a:endParaRPr>
          </a:p>
          <a:p>
            <a:pPr marL="0" indent="0" algn="ctr">
              <a:spcBef>
                <a:spcPts val="0"/>
              </a:spcBef>
              <a:buNone/>
            </a:pPr>
            <a:r>
              <a:rPr lang="en-US" sz="2400" dirty="0" smtClean="0">
                <a:latin typeface="Times New Roman" pitchFamily="18" charset="0"/>
                <a:cs typeface="Times New Roman" pitchFamily="18" charset="0"/>
              </a:rPr>
              <a:t>Board Policy 7100 reinforces the Board’s commitment to hiring and staff development processes that support the goals of equal opportunity, diversity and cultural competency, to provide equal consideration for all qualified candidates. </a:t>
            </a:r>
          </a:p>
          <a:p>
            <a:pPr marL="0" indent="0" algn="ctr">
              <a:spcBef>
                <a:spcPts val="0"/>
              </a:spcBef>
              <a:buNone/>
            </a:pPr>
            <a:r>
              <a:rPr lang="en-US" sz="2400" dirty="0" smtClean="0">
                <a:latin typeface="Times New Roman" pitchFamily="18" charset="0"/>
                <a:cs typeface="Times New Roman" pitchFamily="18" charset="0"/>
              </a:rPr>
              <a:t>(</a:t>
            </a:r>
            <a:r>
              <a:rPr lang="en-US" sz="2400" dirty="0" smtClean="0">
                <a:solidFill>
                  <a:srgbClr val="0070C0"/>
                </a:solidFill>
                <a:latin typeface="Times New Roman" pitchFamily="18" charset="0"/>
                <a:cs typeface="Times New Roman" pitchFamily="18" charset="0"/>
              </a:rPr>
              <a:t>Document </a:t>
            </a:r>
            <a:r>
              <a:rPr lang="en-US" sz="2400" dirty="0">
                <a:solidFill>
                  <a:srgbClr val="0070C0"/>
                </a:solidFill>
                <a:latin typeface="Times New Roman" pitchFamily="18" charset="0"/>
                <a:cs typeface="Times New Roman" pitchFamily="18" charset="0"/>
              </a:rPr>
              <a:t>3</a:t>
            </a:r>
            <a:r>
              <a:rPr lang="en-US" sz="2400" dirty="0" smtClean="0">
                <a:latin typeface="Times New Roman" pitchFamily="18" charset="0"/>
                <a:cs typeface="Times New Roman" pitchFamily="18" charset="0"/>
              </a:rPr>
              <a:t>). </a:t>
            </a:r>
          </a:p>
          <a:p>
            <a:pPr marL="0" indent="0" eaLnBrk="1" hangingPunct="1">
              <a:spcBef>
                <a:spcPts val="0"/>
              </a:spcBef>
              <a:buFont typeface="Wingdings" pitchFamily="2" charset="2"/>
              <a:buNone/>
            </a:pPr>
            <a:endParaRPr lang="en-US" sz="2400" dirty="0" smtClean="0"/>
          </a:p>
          <a:p>
            <a:pPr marL="0" indent="0" eaLnBrk="1" hangingPunct="1">
              <a:spcBef>
                <a:spcPts val="0"/>
              </a:spcBef>
              <a:buFont typeface="Wingdings" pitchFamily="2" charset="2"/>
              <a:buNone/>
            </a:pPr>
            <a:endParaRPr lang="en-US" sz="2400" dirty="0" smtClean="0"/>
          </a:p>
          <a:p>
            <a:pPr marL="0" indent="0" algn="ctr">
              <a:spcBef>
                <a:spcPts val="0"/>
              </a:spcBef>
              <a:buNone/>
            </a:pPr>
            <a:endParaRPr lang="en-US" sz="2400" b="1" i="1" dirty="0" smtClean="0"/>
          </a:p>
          <a:p>
            <a:pPr marL="0" indent="0" eaLnBrk="1" hangingPunct="1">
              <a:spcBef>
                <a:spcPts val="0"/>
              </a:spcBef>
              <a:buFont typeface="Wingdings" pitchFamily="2" charset="2"/>
              <a:buNone/>
            </a:pPr>
            <a:endParaRPr lang="en-US" sz="2400" dirty="0" smtClean="0"/>
          </a:p>
        </p:txBody>
      </p:sp>
      <p:sp>
        <p:nvSpPr>
          <p:cNvPr id="41986" name="Slide Number Placeholder 5"/>
          <p:cNvSpPr>
            <a:spLocks noGrp="1"/>
          </p:cNvSpPr>
          <p:nvPr>
            <p:ph type="sldNum" sz="quarter" idx="12"/>
          </p:nvPr>
        </p:nvSpPr>
        <p:spPr>
          <a:noFill/>
        </p:spPr>
        <p:txBody>
          <a:bodyPr/>
          <a:lstStyle/>
          <a:p>
            <a:fld id="{3E49F261-66FD-456A-8913-72F121F55A81}" type="slidenum">
              <a:rPr lang="en-US" smtClean="0">
                <a:latin typeface="Times New Roman" pitchFamily="18" charset="0"/>
                <a:cs typeface="Times New Roman" pitchFamily="18" charset="0"/>
              </a:rPr>
              <a:pPr/>
              <a:t>35</a:t>
            </a:fld>
            <a:endParaRPr lang="en-US" dirty="0" smtClean="0">
              <a:latin typeface="Times New Roman" pitchFamily="18" charset="0"/>
              <a:cs typeface="Times New Roman" pitchFamily="18" charset="0"/>
            </a:endParaRPr>
          </a:p>
        </p:txBody>
      </p:sp>
      <p:sp>
        <p:nvSpPr>
          <p:cNvPr id="71682" name="Rectangle 2"/>
          <p:cNvSpPr>
            <a:spLocks noGrp="1" noChangeArrowheads="1"/>
          </p:cNvSpPr>
          <p:nvPr>
            <p:ph type="title"/>
          </p:nvPr>
        </p:nvSpPr>
        <p:spPr>
          <a:xfrm>
            <a:off x="457200" y="838200"/>
            <a:ext cx="8077200" cy="1143000"/>
          </a:xfrm>
        </p:spPr>
        <p:txBody>
          <a:bodyPr>
            <a:noAutofit/>
          </a:bodyPr>
          <a:lstStyle/>
          <a:p>
            <a:pPr algn="ctr">
              <a:defRPr/>
            </a:pPr>
            <a:r>
              <a:rPr lang="en-US" sz="3600" dirty="0" smtClean="0">
                <a:solidFill>
                  <a:schemeClr val="tx1"/>
                </a:solidFill>
                <a:effectLst/>
                <a:latin typeface="Times New Roman" pitchFamily="18" charset="0"/>
                <a:cs typeface="Times New Roman" pitchFamily="18" charset="0"/>
              </a:rPr>
              <a:t>“Commitment </a:t>
            </a:r>
            <a:r>
              <a:rPr lang="en-US" sz="3600" dirty="0">
                <a:solidFill>
                  <a:schemeClr val="tx1"/>
                </a:solidFill>
                <a:effectLst/>
                <a:latin typeface="Times New Roman" pitchFamily="18" charset="0"/>
                <a:cs typeface="Times New Roman" pitchFamily="18" charset="0"/>
              </a:rPr>
              <a:t>to </a:t>
            </a:r>
            <a:r>
              <a:rPr lang="en-US" sz="3600" dirty="0" smtClean="0">
                <a:solidFill>
                  <a:schemeClr val="tx1"/>
                </a:solidFill>
                <a:effectLst/>
                <a:latin typeface="Times New Roman" pitchFamily="18" charset="0"/>
                <a:cs typeface="Times New Roman" pitchFamily="18" charset="0"/>
              </a:rPr>
              <a:t>Diversity”</a:t>
            </a:r>
            <a:br>
              <a:rPr lang="en-US" sz="3600" dirty="0" smtClean="0">
                <a:solidFill>
                  <a:schemeClr val="tx1"/>
                </a:solidFill>
                <a:effectLst/>
                <a:latin typeface="Times New Roman" pitchFamily="18" charset="0"/>
                <a:cs typeface="Times New Roman" pitchFamily="18" charset="0"/>
              </a:rPr>
            </a:br>
            <a:r>
              <a:rPr lang="en-US" sz="3600" dirty="0" smtClean="0">
                <a:solidFill>
                  <a:schemeClr val="tx1"/>
                </a:solidFill>
                <a:effectLst/>
                <a:latin typeface="Times New Roman" pitchFamily="18" charset="0"/>
                <a:cs typeface="Times New Roman" pitchFamily="18" charset="0"/>
              </a:rPr>
              <a:t>Board </a:t>
            </a:r>
            <a:r>
              <a:rPr lang="en-US" sz="3600" b="1" dirty="0" smtClean="0">
                <a:solidFill>
                  <a:schemeClr val="tx1"/>
                </a:solidFill>
                <a:effectLst/>
                <a:latin typeface="Times New Roman" pitchFamily="18" charset="0"/>
                <a:cs typeface="Times New Roman" pitchFamily="18" charset="0"/>
              </a:rPr>
              <a:t>Policy 7100</a:t>
            </a:r>
            <a:r>
              <a:rPr lang="en-US" sz="3600" b="1" dirty="0" smtClean="0">
                <a:solidFill>
                  <a:schemeClr val="tx1"/>
                </a:solidFill>
                <a:effectLst/>
              </a:rPr>
              <a:t/>
            </a:r>
            <a:br>
              <a:rPr lang="en-US" sz="3600" b="1" dirty="0" smtClean="0">
                <a:solidFill>
                  <a:schemeClr val="tx1"/>
                </a:solidFill>
                <a:effectLst/>
              </a:rPr>
            </a:br>
            <a:endParaRPr lang="en-US" sz="3600" b="1" dirty="0" smtClean="0">
              <a:solidFill>
                <a:schemeClr val="tx1"/>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381000" y="1600200"/>
            <a:ext cx="8229600" cy="4191000"/>
          </a:xfrm>
        </p:spPr>
        <p:txBody>
          <a:bodyPr>
            <a:normAutofit/>
          </a:bodyPr>
          <a:lstStyle/>
          <a:p>
            <a:pPr marL="0" indent="0" eaLnBrk="1" hangingPunct="1">
              <a:spcBef>
                <a:spcPts val="0"/>
              </a:spcBef>
              <a:buNone/>
            </a:pPr>
            <a:r>
              <a:rPr lang="en-US" sz="2400" dirty="0" smtClean="0">
                <a:latin typeface="Times New Roman" pitchFamily="18" charset="0"/>
                <a:cs typeface="Times New Roman" pitchFamily="18" charset="0"/>
              </a:rPr>
              <a:t>Cultural competence refers to the ability to interact effectively with people of different cultures and results in an ability to understand, communicate with, and effectively interact with people across cultures.</a:t>
            </a:r>
          </a:p>
          <a:p>
            <a:pPr marL="0" indent="4763" eaLnBrk="1" hangingPunct="1">
              <a:buFont typeface="Wingdings" pitchFamily="2" charset="2"/>
              <a:buNone/>
            </a:pPr>
            <a:endParaRPr lang="en-US" sz="2400" u="sng" dirty="0" smtClean="0">
              <a:latin typeface="Times New Roman" pitchFamily="18" charset="0"/>
              <a:cs typeface="Times New Roman" pitchFamily="18" charset="0"/>
            </a:endParaRPr>
          </a:p>
          <a:p>
            <a:pPr marL="0" indent="0" eaLnBrk="1" hangingPunct="1">
              <a:spcBef>
                <a:spcPts val="0"/>
              </a:spcBef>
              <a:buFont typeface="Wingdings" pitchFamily="2" charset="2"/>
              <a:buNone/>
            </a:pPr>
            <a:r>
              <a:rPr lang="en-US" sz="2400" b="1" u="sng" dirty="0" smtClean="0">
                <a:latin typeface="Times New Roman" pitchFamily="18" charset="0"/>
                <a:cs typeface="Times New Roman" pitchFamily="18" charset="0"/>
              </a:rPr>
              <a:t>Four Components to Cultural Competence</a:t>
            </a:r>
            <a:r>
              <a:rPr lang="en-US" sz="2400" b="1" dirty="0" smtClean="0">
                <a:latin typeface="Times New Roman" pitchFamily="18" charset="0"/>
                <a:cs typeface="Times New Roman" pitchFamily="18" charset="0"/>
              </a:rPr>
              <a:t>:</a:t>
            </a:r>
          </a:p>
          <a:p>
            <a:pPr marL="457200" indent="-457200" eaLnBrk="1" hangingPunct="1">
              <a:spcBef>
                <a:spcPts val="0"/>
              </a:spcBef>
              <a:buFont typeface="Wingdings" pitchFamily="2" charset="2"/>
              <a:buNone/>
            </a:pPr>
            <a:r>
              <a:rPr lang="en-US" sz="2400" dirty="0" smtClean="0">
                <a:latin typeface="Times New Roman" pitchFamily="18" charset="0"/>
                <a:cs typeface="Times New Roman" pitchFamily="18" charset="0"/>
              </a:rPr>
              <a:t>	(1)	Awareness of one's own cultural worldview;</a:t>
            </a:r>
          </a:p>
          <a:p>
            <a:pPr marL="457200" indent="-457200" eaLnBrk="1" hangingPunct="1">
              <a:spcBef>
                <a:spcPts val="0"/>
              </a:spcBef>
              <a:buFont typeface="Wingdings" pitchFamily="2" charset="2"/>
              <a:buNone/>
            </a:pPr>
            <a:r>
              <a:rPr lang="en-US" sz="2400" dirty="0" smtClean="0">
                <a:latin typeface="Times New Roman" pitchFamily="18" charset="0"/>
                <a:cs typeface="Times New Roman" pitchFamily="18" charset="0"/>
              </a:rPr>
              <a:t>	(2)	Attitude towards cultural differences;</a:t>
            </a:r>
          </a:p>
          <a:p>
            <a:pPr marL="457200" indent="-457200" eaLnBrk="1" hangingPunct="1">
              <a:spcBef>
                <a:spcPts val="0"/>
              </a:spcBef>
              <a:buFont typeface="Wingdings" pitchFamily="2" charset="2"/>
              <a:buNone/>
            </a:pPr>
            <a:r>
              <a:rPr lang="en-US" sz="2400" dirty="0" smtClean="0">
                <a:latin typeface="Times New Roman" pitchFamily="18" charset="0"/>
                <a:cs typeface="Times New Roman" pitchFamily="18" charset="0"/>
              </a:rPr>
              <a:t>	(3)	Knowledge of different cultural practices and 	worldviews; and</a:t>
            </a:r>
          </a:p>
          <a:p>
            <a:pPr marL="457200" indent="-457200" eaLnBrk="1" hangingPunct="1">
              <a:spcBef>
                <a:spcPts val="0"/>
              </a:spcBef>
              <a:buFont typeface="Wingdings" pitchFamily="2" charset="2"/>
              <a:buNone/>
            </a:pPr>
            <a:r>
              <a:rPr lang="en-US" sz="2400" dirty="0" smtClean="0">
                <a:latin typeface="Times New Roman" pitchFamily="18" charset="0"/>
                <a:cs typeface="Times New Roman" pitchFamily="18" charset="0"/>
              </a:rPr>
              <a:t>	(4) Cross-cultural skills. </a:t>
            </a:r>
          </a:p>
        </p:txBody>
      </p:sp>
      <p:sp>
        <p:nvSpPr>
          <p:cNvPr id="44034" name="Slide Number Placeholder 5"/>
          <p:cNvSpPr>
            <a:spLocks noGrp="1"/>
          </p:cNvSpPr>
          <p:nvPr>
            <p:ph type="sldNum" sz="quarter" idx="12"/>
          </p:nvPr>
        </p:nvSpPr>
        <p:spPr>
          <a:noFill/>
        </p:spPr>
        <p:txBody>
          <a:bodyPr/>
          <a:lstStyle/>
          <a:p>
            <a:fld id="{5A45F146-D851-4D20-A580-7825FE3850A1}" type="slidenum">
              <a:rPr lang="en-US" smtClean="0">
                <a:latin typeface="Times New Roman" pitchFamily="18" charset="0"/>
                <a:cs typeface="Times New Roman" pitchFamily="18" charset="0"/>
              </a:rPr>
              <a:pPr/>
              <a:t>36</a:t>
            </a:fld>
            <a:endParaRPr lang="en-US" dirty="0" smtClean="0">
              <a:latin typeface="Times New Roman" pitchFamily="18" charset="0"/>
              <a:cs typeface="Times New Roman" pitchFamily="18" charset="0"/>
            </a:endParaRPr>
          </a:p>
        </p:txBody>
      </p:sp>
      <p:sp>
        <p:nvSpPr>
          <p:cNvPr id="124930" name="Rectangle 2"/>
          <p:cNvSpPr>
            <a:spLocks noGrp="1" noChangeArrowheads="1"/>
          </p:cNvSpPr>
          <p:nvPr>
            <p:ph type="title"/>
          </p:nvPr>
        </p:nvSpPr>
        <p:spPr>
          <a:xfrm>
            <a:off x="457200" y="190501"/>
            <a:ext cx="8229600" cy="1409700"/>
          </a:xfrm>
        </p:spPr>
        <p:txBody>
          <a:bodyPr/>
          <a:lstStyle/>
          <a:p>
            <a:pPr algn="ctr" eaLnBrk="1" hangingPunct="1">
              <a:defRPr/>
            </a:pPr>
            <a:r>
              <a:rPr lang="en-US" sz="3600" b="1" dirty="0" smtClean="0">
                <a:solidFill>
                  <a:schemeClr val="tx1"/>
                </a:solidFill>
                <a:effectLst/>
                <a:latin typeface="Times New Roman" pitchFamily="18" charset="0"/>
                <a:cs typeface="Times New Roman" pitchFamily="18" charset="0"/>
              </a:rPr>
              <a:t>Cultural Competence </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3"/>
          <p:cNvSpPr>
            <a:spLocks noGrp="1" noChangeArrowheads="1"/>
          </p:cNvSpPr>
          <p:nvPr>
            <p:ph idx="1"/>
          </p:nvPr>
        </p:nvSpPr>
        <p:spPr>
          <a:xfrm>
            <a:off x="457200" y="1600200"/>
            <a:ext cx="8229600" cy="4038600"/>
          </a:xfrm>
        </p:spPr>
        <p:txBody>
          <a:bodyPr>
            <a:noAutofit/>
          </a:bodyPr>
          <a:lstStyle/>
          <a:p>
            <a:pPr marL="914400" indent="-457200" eaLnBrk="1" hangingPunct="1">
              <a:spcBef>
                <a:spcPts val="0"/>
              </a:spcBef>
              <a:buClr>
                <a:srgbClr val="002060"/>
              </a:buClr>
              <a:buSzPct val="100000"/>
              <a:buFont typeface="Wingdings" pitchFamily="2" charset="2"/>
              <a:buChar char="Ø"/>
            </a:pPr>
            <a:r>
              <a:rPr lang="en-US" sz="2000" b="1" u="sng" dirty="0" smtClean="0">
                <a:latin typeface="Times New Roman" pitchFamily="18" charset="0"/>
                <a:cs typeface="Times New Roman" pitchFamily="18" charset="0"/>
              </a:rPr>
              <a:t>Pursuant to California Code of Regulation 53022 and Board Policy 7100</a:t>
            </a:r>
            <a:r>
              <a:rPr lang="en-US" sz="2000" b="1" dirty="0" smtClean="0">
                <a:latin typeface="Times New Roman" pitchFamily="18" charset="0"/>
                <a:cs typeface="Times New Roman" pitchFamily="18" charset="0"/>
              </a:rPr>
              <a:t>:  </a:t>
            </a:r>
          </a:p>
          <a:p>
            <a:pPr marL="457200" indent="0" eaLnBrk="1" hangingPunct="1">
              <a:spcBef>
                <a:spcPts val="0"/>
              </a:spcBef>
              <a:buClr>
                <a:srgbClr val="002060"/>
              </a:buClr>
              <a:buSzPct val="100000"/>
              <a:buNone/>
            </a:pPr>
            <a:r>
              <a:rPr lang="en-US" sz="2000" b="1"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 diversity question must be included in the list of interview </a:t>
            </a:r>
          </a:p>
          <a:p>
            <a:pPr marL="457200" indent="0" eaLnBrk="1" hangingPunct="1">
              <a:spcBef>
                <a:spcPts val="0"/>
              </a:spcBef>
              <a:buClr>
                <a:srgbClr val="002060"/>
              </a:buClr>
              <a:buSzPct val="100000"/>
              <a:buNone/>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questions for every candidate to evaluate their cultural competency </a:t>
            </a:r>
          </a:p>
          <a:p>
            <a:pPr marL="457200" indent="0" eaLnBrk="1" hangingPunct="1">
              <a:spcBef>
                <a:spcPts val="0"/>
              </a:spcBef>
              <a:buClr>
                <a:srgbClr val="002060"/>
              </a:buClr>
              <a:buSzPct val="100000"/>
              <a:buNone/>
            </a:pPr>
            <a:r>
              <a:rPr lang="en-US" sz="2000" dirty="0" smtClean="0">
                <a:latin typeface="Times New Roman" pitchFamily="18" charset="0"/>
                <a:cs typeface="Times New Roman" pitchFamily="18" charset="0"/>
              </a:rPr>
              <a:t>	and sensitivity to diversity. </a:t>
            </a:r>
          </a:p>
          <a:p>
            <a:pPr marL="914400" indent="-457200" eaLnBrk="1" hangingPunct="1">
              <a:spcBef>
                <a:spcPts val="0"/>
              </a:spcBef>
              <a:buClr>
                <a:srgbClr val="002060"/>
              </a:buClr>
              <a:buSzPct val="100000"/>
              <a:buFont typeface="Wingdings" pitchFamily="2" charset="2"/>
              <a:buChar char="Ø"/>
            </a:pPr>
            <a:r>
              <a:rPr lang="en-US" sz="2000" b="1" u="sng" dirty="0" smtClean="0">
                <a:latin typeface="Times New Roman" pitchFamily="18" charset="0"/>
                <a:cs typeface="Times New Roman" pitchFamily="18" charset="0"/>
              </a:rPr>
              <a:t>Sample Questions:</a:t>
            </a:r>
          </a:p>
          <a:p>
            <a:pPr marL="1170432" lvl="1" indent="-457200">
              <a:spcBef>
                <a:spcPts val="0"/>
              </a:spcBef>
              <a:buClr>
                <a:srgbClr val="002060"/>
              </a:buClr>
              <a:buFont typeface="Arial" pitchFamily="34" charset="0"/>
              <a:buChar char="•"/>
            </a:pPr>
            <a:r>
              <a:rPr lang="en-US" sz="2000" dirty="0" smtClean="0">
                <a:latin typeface="Times New Roman" pitchFamily="18" charset="0"/>
                <a:cs typeface="Times New Roman" pitchFamily="18" charset="0"/>
              </a:rPr>
              <a:t>“Please Give an example of a specific event in your past that has shaped your approach in dealing with diverse groups of individuals.”</a:t>
            </a:r>
            <a:endParaRPr lang="en-US" sz="2000" b="1" dirty="0" smtClean="0">
              <a:latin typeface="Times New Roman" pitchFamily="18" charset="0"/>
              <a:cs typeface="Times New Roman" pitchFamily="18" charset="0"/>
            </a:endParaRPr>
          </a:p>
          <a:p>
            <a:pPr marL="1170432" lvl="1" indent="-457200">
              <a:spcBef>
                <a:spcPts val="0"/>
              </a:spcBef>
              <a:buClr>
                <a:srgbClr val="002060"/>
              </a:buClr>
              <a:buFont typeface="Arial" pitchFamily="34" charset="0"/>
              <a:buChar char="•"/>
            </a:pPr>
            <a:r>
              <a:rPr lang="en-US" sz="2000" dirty="0" smtClean="0">
                <a:latin typeface="Times New Roman" pitchFamily="18" charset="0"/>
                <a:cs typeface="Times New Roman" pitchFamily="18" charset="0"/>
              </a:rPr>
              <a:t>“Please provide a specific example of a challenge you have encountered in the classroom that dealt with teaching a diverse student population, the steps you took to address it, and the learning outcome.”</a:t>
            </a:r>
          </a:p>
          <a:p>
            <a:pPr marL="342900" indent="-342900" algn="ctr" eaLnBrk="1" hangingPunct="1">
              <a:spcBef>
                <a:spcPts val="0"/>
              </a:spcBef>
              <a:buFont typeface="Arial" pitchFamily="34" charset="0"/>
              <a:buChar char="•"/>
            </a:pPr>
            <a:endParaRPr lang="en-US" sz="2000" dirty="0" smtClean="0">
              <a:latin typeface="Times New Roman" pitchFamily="18" charset="0"/>
              <a:cs typeface="Times New Roman" pitchFamily="18" charset="0"/>
            </a:endParaRPr>
          </a:p>
          <a:p>
            <a:pPr marL="0" indent="0" algn="ctr" eaLnBrk="1" hangingPunct="1">
              <a:spcBef>
                <a:spcPts val="0"/>
              </a:spcBef>
              <a:buFont typeface="Wingdings" pitchFamily="2" charset="2"/>
              <a:buNone/>
            </a:pPr>
            <a:r>
              <a:rPr lang="en-US" sz="2000" b="1" dirty="0" smtClean="0">
                <a:solidFill>
                  <a:schemeClr val="tx1"/>
                </a:solidFill>
                <a:latin typeface="Times New Roman" pitchFamily="18" charset="0"/>
                <a:cs typeface="Times New Roman" pitchFamily="18" charset="0"/>
              </a:rPr>
              <a:t>(</a:t>
            </a:r>
            <a:r>
              <a:rPr lang="en-US" sz="2000" b="1" i="1" dirty="0" smtClean="0">
                <a:solidFill>
                  <a:srgbClr val="0070C0"/>
                </a:solidFill>
                <a:latin typeface="Times New Roman" pitchFamily="18" charset="0"/>
                <a:cs typeface="Times New Roman" pitchFamily="18" charset="0"/>
              </a:rPr>
              <a:t>See,</a:t>
            </a:r>
            <a:r>
              <a:rPr lang="en-US" sz="2000" b="1" dirty="0" smtClean="0">
                <a:solidFill>
                  <a:schemeClr val="tx1"/>
                </a:solidFill>
                <a:latin typeface="Times New Roman" pitchFamily="18" charset="0"/>
                <a:cs typeface="Times New Roman" pitchFamily="18" charset="0"/>
              </a:rPr>
              <a:t> </a:t>
            </a:r>
            <a:r>
              <a:rPr lang="en-US" sz="2000" b="1" dirty="0" smtClean="0">
                <a:solidFill>
                  <a:srgbClr val="0070C0"/>
                </a:solidFill>
                <a:latin typeface="Times New Roman" pitchFamily="18" charset="0"/>
                <a:cs typeface="Times New Roman" pitchFamily="18" charset="0"/>
              </a:rPr>
              <a:t>Document </a:t>
            </a:r>
            <a:r>
              <a:rPr lang="en-US" sz="2000" b="1" dirty="0">
                <a:solidFill>
                  <a:srgbClr val="0070C0"/>
                </a:solidFill>
                <a:latin typeface="Times New Roman" pitchFamily="18" charset="0"/>
                <a:cs typeface="Times New Roman" pitchFamily="18" charset="0"/>
              </a:rPr>
              <a:t>8</a:t>
            </a:r>
            <a:r>
              <a:rPr lang="en-US" sz="2000" b="1" dirty="0" smtClean="0">
                <a:solidFill>
                  <a:schemeClr val="tx1"/>
                </a:solidFill>
                <a:latin typeface="Times New Roman" pitchFamily="18" charset="0"/>
                <a:cs typeface="Times New Roman" pitchFamily="18" charset="0"/>
              </a:rPr>
              <a:t> for additional sample diversity questions.)</a:t>
            </a:r>
          </a:p>
        </p:txBody>
      </p:sp>
      <p:sp>
        <p:nvSpPr>
          <p:cNvPr id="39938" name="Slide Number Placeholder 5"/>
          <p:cNvSpPr>
            <a:spLocks noGrp="1"/>
          </p:cNvSpPr>
          <p:nvPr>
            <p:ph type="sldNum" sz="quarter" idx="12"/>
          </p:nvPr>
        </p:nvSpPr>
        <p:spPr>
          <a:noFill/>
        </p:spPr>
        <p:txBody>
          <a:bodyPr/>
          <a:lstStyle/>
          <a:p>
            <a:fld id="{7416193D-B71B-45F9-8B18-C0A16FA8FEE2}" type="slidenum">
              <a:rPr lang="en-US" smtClean="0">
                <a:latin typeface="Times New Roman" pitchFamily="18" charset="0"/>
                <a:cs typeface="Times New Roman" pitchFamily="18" charset="0"/>
              </a:rPr>
              <a:pPr/>
              <a:t>37</a:t>
            </a:fld>
            <a:endParaRPr lang="en-US" dirty="0" smtClean="0">
              <a:latin typeface="Times New Roman" pitchFamily="18" charset="0"/>
              <a:cs typeface="Times New Roman" pitchFamily="18" charset="0"/>
            </a:endParaRPr>
          </a:p>
        </p:txBody>
      </p:sp>
      <p:sp>
        <p:nvSpPr>
          <p:cNvPr id="70658" name="Rectangle 2"/>
          <p:cNvSpPr>
            <a:spLocks noGrp="1" noChangeArrowheads="1"/>
          </p:cNvSpPr>
          <p:nvPr>
            <p:ph type="title"/>
          </p:nvPr>
        </p:nvSpPr>
        <p:spPr/>
        <p:txBody>
          <a:bodyPr/>
          <a:lstStyle/>
          <a:p>
            <a:pPr algn="ctr" eaLnBrk="1" hangingPunct="1">
              <a:defRPr/>
            </a:pPr>
            <a:r>
              <a:rPr lang="en-US" sz="3600" b="1" dirty="0" smtClean="0">
                <a:solidFill>
                  <a:schemeClr val="tx1"/>
                </a:solidFill>
                <a:effectLst/>
                <a:latin typeface="Times New Roman" pitchFamily="18" charset="0"/>
                <a:cs typeface="Times New Roman" pitchFamily="18" charset="0"/>
              </a:rPr>
              <a:t>Sample Diversity Question</a:t>
            </a:r>
          </a:p>
        </p:txBody>
      </p:sp>
    </p:spTree>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lide Number Placeholder 3"/>
          <p:cNvSpPr>
            <a:spLocks noGrp="1"/>
          </p:cNvSpPr>
          <p:nvPr>
            <p:ph type="sldNum" sz="quarter" idx="12"/>
          </p:nvPr>
        </p:nvSpPr>
        <p:spPr>
          <a:noFill/>
        </p:spPr>
        <p:txBody>
          <a:bodyPr/>
          <a:lstStyle/>
          <a:p>
            <a:fld id="{A9853D76-D724-419C-BAE5-46D44D673AD7}" type="slidenum">
              <a:rPr lang="en-US" smtClean="0">
                <a:latin typeface="Times New Roman" pitchFamily="18" charset="0"/>
                <a:cs typeface="Times New Roman" pitchFamily="18" charset="0"/>
              </a:rPr>
              <a:pPr/>
              <a:t>38</a:t>
            </a:fld>
            <a:endParaRPr lang="en-US" dirty="0" smtClean="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pPr algn="ctr">
              <a:defRPr/>
            </a:pPr>
            <a:r>
              <a:rPr lang="en-US" sz="5400" b="1" dirty="0" smtClean="0">
                <a:solidFill>
                  <a:schemeClr val="tx1"/>
                </a:solidFill>
                <a:effectLst/>
                <a:latin typeface="Times New Roman" pitchFamily="18" charset="0"/>
                <a:cs typeface="Times New Roman" pitchFamily="18" charset="0"/>
              </a:rPr>
              <a:t>Conducting Interviews</a:t>
            </a:r>
            <a:endParaRPr lang="en-US" sz="5400" b="1" dirty="0">
              <a:solidFill>
                <a:schemeClr val="tx1"/>
              </a:solidFill>
              <a:effectLst/>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2043113"/>
            <a:ext cx="4648200" cy="306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077200" cy="3505200"/>
          </a:xfrm>
        </p:spPr>
        <p:txBody>
          <a:bodyPr/>
          <a:lstStyle/>
          <a:p>
            <a:pPr marL="0" indent="0" algn="ctr">
              <a:spcBef>
                <a:spcPts val="0"/>
              </a:spcBef>
              <a:buNone/>
            </a:pPr>
            <a:r>
              <a:rPr lang="en-US" sz="2400" dirty="0" smtClean="0">
                <a:latin typeface="Times New Roman" pitchFamily="18" charset="0"/>
                <a:cs typeface="Times New Roman" pitchFamily="18" charset="0"/>
              </a:rPr>
              <a:t>The committee chairperson should design an  introductory informational statement that is communicated to all applicants just before the interview begins.  This will help all applicants become more aware and comfortable with the structured interview process and to know what to expect from the interview. </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8059F4D0-37E0-4B3A-9D80-B55CED862426}" type="slidenum">
              <a:rPr lang="en-US" smtClean="0">
                <a:latin typeface="Times New Roman" pitchFamily="18" charset="0"/>
                <a:cs typeface="Times New Roman" pitchFamily="18" charset="0"/>
              </a:rPr>
              <a:pPr>
                <a:defRPr/>
              </a:pPr>
              <a:t>39</a:t>
            </a:fld>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pPr algn="ctr"/>
            <a:r>
              <a:rPr lang="en-US" sz="3600" b="1" dirty="0" smtClean="0">
                <a:solidFill>
                  <a:schemeClr val="tx1"/>
                </a:solidFill>
                <a:effectLst/>
                <a:latin typeface="Times New Roman" pitchFamily="18" charset="0"/>
                <a:cs typeface="Times New Roman" pitchFamily="18" charset="0"/>
              </a:rPr>
              <a:t>Introductory Statement to Interviewees</a:t>
            </a:r>
            <a:endParaRPr lang="en-US" sz="3600" b="1" dirty="0">
              <a:solidFill>
                <a:schemeClr val="tx1"/>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077200" cy="4495800"/>
          </a:xfrm>
        </p:spPr>
        <p:txBody>
          <a:bodyPr>
            <a:normAutofit/>
          </a:bodyPr>
          <a:lstStyle/>
          <a:p>
            <a:pPr marL="461963" indent="0">
              <a:buNone/>
            </a:pPr>
            <a:r>
              <a:rPr lang="en-US" sz="2400" dirty="0" smtClean="0">
                <a:latin typeface="Times New Roman" pitchFamily="18" charset="0"/>
                <a:cs typeface="Times New Roman" pitchFamily="18" charset="0"/>
              </a:rPr>
              <a:t>Any person who will be serving in the screening or selection process must complete this training before serving in that capacity. </a:t>
            </a:r>
          </a:p>
          <a:p>
            <a:pPr marL="915988" indent="-454025" eaLnBrk="1" hangingPunct="1">
              <a:buClr>
                <a:srgbClr val="002060"/>
              </a:buClr>
              <a:buSzPct val="100000"/>
              <a:buFont typeface="Wingdings" pitchFamily="2" charset="2"/>
              <a:buChar char="Ø"/>
            </a:pPr>
            <a:r>
              <a:rPr lang="en-US" sz="2400" dirty="0" smtClean="0">
                <a:latin typeface="Times New Roman" pitchFamily="18" charset="0"/>
                <a:cs typeface="Times New Roman" pitchFamily="18" charset="0"/>
              </a:rPr>
              <a:t>This is an interactive training which is required by the District’s EEO Plan and the law (California Code of Regulations, Division 6, </a:t>
            </a:r>
            <a:r>
              <a:rPr lang="en-US" sz="2400" b="1" dirty="0" smtClean="0">
                <a:latin typeface="Times New Roman" pitchFamily="18" charset="0"/>
                <a:cs typeface="Times New Roman" pitchFamily="18" charset="0"/>
              </a:rPr>
              <a:t>Title 5</a:t>
            </a:r>
            <a:r>
              <a:rPr lang="en-US" sz="2400" dirty="0" smtClean="0">
                <a:latin typeface="Times New Roman" pitchFamily="18" charset="0"/>
                <a:cs typeface="Times New Roman" pitchFamily="18" charset="0"/>
              </a:rPr>
              <a:t>) before one may serve on a District screening or selection committee.</a:t>
            </a:r>
          </a:p>
          <a:p>
            <a:pPr marL="915988" indent="-454025" eaLnBrk="1" hangingPunct="1">
              <a:buClr>
                <a:srgbClr val="002060"/>
              </a:buClr>
              <a:buSzPct val="100000"/>
              <a:buFont typeface="Wingdings" pitchFamily="2" charset="2"/>
              <a:buChar char="Ø"/>
            </a:pPr>
            <a:r>
              <a:rPr lang="en-US" sz="2400" dirty="0" smtClean="0">
                <a:latin typeface="Times New Roman" pitchFamily="18" charset="0"/>
                <a:cs typeface="Times New Roman" pitchFamily="18" charset="0"/>
              </a:rPr>
              <a:t>Your participation and full attention is greatly appreciated.</a:t>
            </a:r>
          </a:p>
          <a:p>
            <a:pPr>
              <a:buNone/>
            </a:pPr>
            <a:endParaRPr lang="en-US" sz="2400" dirty="0"/>
          </a:p>
        </p:txBody>
      </p:sp>
      <p:sp>
        <p:nvSpPr>
          <p:cNvPr id="4" name="Slide Number Placeholder 3"/>
          <p:cNvSpPr>
            <a:spLocks noGrp="1"/>
          </p:cNvSpPr>
          <p:nvPr>
            <p:ph type="sldNum" sz="quarter" idx="12"/>
          </p:nvPr>
        </p:nvSpPr>
        <p:spPr>
          <a:xfrm>
            <a:off x="8610600" y="6400800"/>
            <a:ext cx="365760" cy="365125"/>
          </a:xfrm>
        </p:spPr>
        <p:txBody>
          <a:bodyPr>
            <a:normAutofit/>
          </a:bodyPr>
          <a:lstStyle/>
          <a:p>
            <a:pPr>
              <a:defRPr/>
            </a:pPr>
            <a:fld id="{8059F4D0-37E0-4B3A-9D80-B55CED862426}" type="slidenum">
              <a:rPr lang="en-US" smtClean="0">
                <a:latin typeface="Times New Roman" pitchFamily="18" charset="0"/>
                <a:cs typeface="Times New Roman" pitchFamily="18" charset="0"/>
              </a:rPr>
              <a:pPr>
                <a:defRPr/>
              </a:pPr>
              <a:t>4</a:t>
            </a:fld>
            <a:endParaRPr lang="en-US" dirty="0">
              <a:latin typeface="Times New Roman" pitchFamily="18" charset="0"/>
              <a:cs typeface="Times New Roman" pitchFamily="18" charset="0"/>
            </a:endParaRPr>
          </a:p>
        </p:txBody>
      </p:sp>
      <p:sp>
        <p:nvSpPr>
          <p:cNvPr id="2" name="Title 1"/>
          <p:cNvSpPr>
            <a:spLocks noGrp="1"/>
          </p:cNvSpPr>
          <p:nvPr>
            <p:ph type="title"/>
          </p:nvPr>
        </p:nvSpPr>
        <p:spPr>
          <a:xfrm>
            <a:off x="457200" y="274638"/>
            <a:ext cx="8229600" cy="1096962"/>
          </a:xfrm>
        </p:spPr>
        <p:txBody>
          <a:bodyPr>
            <a:normAutofit/>
          </a:bodyPr>
          <a:lstStyle/>
          <a:p>
            <a:pPr algn="ctr"/>
            <a:r>
              <a:rPr lang="en-US" sz="3600" b="1" dirty="0" smtClean="0">
                <a:solidFill>
                  <a:schemeClr val="tx1"/>
                </a:solidFill>
                <a:effectLst/>
                <a:latin typeface="Times New Roman" pitchFamily="18" charset="0"/>
                <a:cs typeface="Times New Roman" pitchFamily="18" charset="0"/>
              </a:rPr>
              <a:t>Who Must Take This Training?</a:t>
            </a:r>
            <a:endParaRPr lang="en-US" sz="3600" b="1" dirty="0">
              <a:solidFill>
                <a:schemeClr val="tx1"/>
              </a:solidFill>
              <a:effectLst/>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077200" cy="4495800"/>
          </a:xfrm>
        </p:spPr>
        <p:txBody>
          <a:bodyPr>
            <a:noAutofit/>
          </a:bodyPr>
          <a:lstStyle/>
          <a:p>
            <a:pPr marL="0" indent="0">
              <a:buNone/>
            </a:pPr>
            <a:r>
              <a:rPr lang="en-US" sz="1600" b="1" u="sng" dirty="0" smtClean="0">
                <a:latin typeface="Times New Roman" pitchFamily="18" charset="0"/>
                <a:cs typeface="Times New Roman" pitchFamily="18" charset="0"/>
              </a:rPr>
              <a:t>Halo/Horn Effect</a:t>
            </a:r>
            <a:r>
              <a:rPr lang="en-US" sz="1600" b="1"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914400" indent="-457200">
              <a:spcBef>
                <a:spcPts val="0"/>
              </a:spcBef>
              <a:buClr>
                <a:srgbClr val="002060"/>
              </a:buClr>
              <a:buSzPct val="100000"/>
              <a:buFont typeface="Wingdings" pitchFamily="2" charset="2"/>
              <a:buChar char="Ø"/>
            </a:pPr>
            <a:r>
              <a:rPr lang="en-US" sz="1600" dirty="0" smtClean="0">
                <a:latin typeface="Times New Roman" pitchFamily="18" charset="0"/>
                <a:cs typeface="Times New Roman" pitchFamily="18" charset="0"/>
              </a:rPr>
              <a:t>Halo/Horn error is the tendency to rate a person high on all performance factors (halo) or low (horn) on all of them because of a global impression one has. </a:t>
            </a:r>
          </a:p>
          <a:p>
            <a:pPr marL="914400" indent="-457200">
              <a:spcBef>
                <a:spcPts val="0"/>
              </a:spcBef>
              <a:buClr>
                <a:srgbClr val="002060"/>
              </a:buClr>
              <a:buFont typeface="Wingdings" pitchFamily="2" charset="2"/>
              <a:buChar char="Ø"/>
            </a:pPr>
            <a:endParaRPr lang="en-US" sz="1600" dirty="0" smtClean="0">
              <a:latin typeface="Times New Roman" pitchFamily="18" charset="0"/>
              <a:cs typeface="Times New Roman" pitchFamily="18" charset="0"/>
            </a:endParaRPr>
          </a:p>
          <a:p>
            <a:pPr marL="0" indent="0">
              <a:spcBef>
                <a:spcPts val="0"/>
              </a:spcBef>
              <a:spcAft>
                <a:spcPts val="0"/>
              </a:spcAft>
              <a:buNone/>
            </a:pPr>
            <a:r>
              <a:rPr lang="en-US" sz="1600" b="1" u="sng" dirty="0" smtClean="0">
                <a:latin typeface="Times New Roman" pitchFamily="18" charset="0"/>
                <a:cs typeface="Times New Roman" pitchFamily="18" charset="0"/>
              </a:rPr>
              <a:t>Some Common Causes</a:t>
            </a:r>
            <a:r>
              <a:rPr lang="en-US" sz="1600" b="1"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454025" indent="0">
              <a:spcBef>
                <a:spcPts val="0"/>
              </a:spcBef>
              <a:buNone/>
            </a:pPr>
            <a:r>
              <a:rPr lang="en-US" sz="1600" b="1" dirty="0" smtClean="0">
                <a:latin typeface="Times New Roman" pitchFamily="18" charset="0"/>
                <a:cs typeface="Times New Roman" pitchFamily="18" charset="0"/>
              </a:rPr>
              <a:t>Compatibility</a:t>
            </a:r>
          </a:p>
          <a:p>
            <a:pPr marL="911225" indent="-457200">
              <a:spcBef>
                <a:spcPts val="0"/>
              </a:spcBef>
              <a:buClr>
                <a:srgbClr val="002060"/>
              </a:buClr>
              <a:buSzPct val="100000"/>
              <a:buFont typeface="Wingdings" pitchFamily="2" charset="2"/>
              <a:buChar char="Ø"/>
            </a:pPr>
            <a:r>
              <a:rPr lang="en-US" sz="1600" dirty="0" smtClean="0">
                <a:latin typeface="Times New Roman" pitchFamily="18" charset="0"/>
                <a:cs typeface="Times New Roman" pitchFamily="18" charset="0"/>
              </a:rPr>
              <a:t>This is the tendency to rate people whom we find pleasing of manner and personality higher than they deserve on all factors, not just interpersonal skills. </a:t>
            </a:r>
          </a:p>
          <a:p>
            <a:pPr marL="461962" indent="0">
              <a:buNone/>
            </a:pPr>
            <a:r>
              <a:rPr lang="en-US" sz="1600" b="1" dirty="0" smtClean="0">
                <a:latin typeface="Times New Roman" pitchFamily="18" charset="0"/>
                <a:cs typeface="Times New Roman" pitchFamily="18" charset="0"/>
              </a:rPr>
              <a:t>The One-Asset Person</a:t>
            </a:r>
            <a:r>
              <a:rPr lang="en-US" sz="1600" b="1" u="sng" dirty="0" smtClean="0">
                <a:latin typeface="Times New Roman" pitchFamily="18" charset="0"/>
                <a:cs typeface="Times New Roman" pitchFamily="18" charset="0"/>
              </a:rPr>
              <a:t> </a:t>
            </a:r>
            <a:endParaRPr lang="en-US" sz="1600" b="1" dirty="0" smtClean="0">
              <a:latin typeface="Times New Roman" pitchFamily="18" charset="0"/>
              <a:cs typeface="Times New Roman" pitchFamily="18" charset="0"/>
            </a:endParaRPr>
          </a:p>
          <a:p>
            <a:pPr marL="911225" indent="-457200">
              <a:spcBef>
                <a:spcPts val="0"/>
              </a:spcBef>
              <a:buClr>
                <a:srgbClr val="002060"/>
              </a:buClr>
              <a:buSzPct val="100000"/>
              <a:buFont typeface="Wingdings" pitchFamily="2" charset="2"/>
              <a:buChar char="Ø"/>
            </a:pPr>
            <a:r>
              <a:rPr lang="en-US" sz="1600" dirty="0" smtClean="0">
                <a:latin typeface="Times New Roman" pitchFamily="18" charset="0"/>
                <a:cs typeface="Times New Roman" pitchFamily="18" charset="0"/>
              </a:rPr>
              <a:t>The glib talker, the person with nice looks or a graduate of your alma mater may have an advantage of an upward bias when he or she is evaluated. </a:t>
            </a:r>
          </a:p>
          <a:p>
            <a:pPr marL="461962" indent="0">
              <a:buNone/>
            </a:pPr>
            <a:r>
              <a:rPr lang="en-US" sz="1600" b="1" dirty="0" smtClean="0">
                <a:latin typeface="Times New Roman" pitchFamily="18" charset="0"/>
                <a:cs typeface="Times New Roman" pitchFamily="18" charset="0"/>
              </a:rPr>
              <a:t>The High-Potential Effect</a:t>
            </a:r>
            <a:r>
              <a:rPr lang="en-US" sz="1600" b="1" u="sng" dirty="0" smtClean="0">
                <a:latin typeface="Times New Roman" pitchFamily="18" charset="0"/>
                <a:cs typeface="Times New Roman" pitchFamily="18" charset="0"/>
              </a:rPr>
              <a:t> </a:t>
            </a:r>
            <a:endParaRPr lang="en-US" sz="1600" b="1" dirty="0" smtClean="0">
              <a:latin typeface="Times New Roman" pitchFamily="18" charset="0"/>
              <a:cs typeface="Times New Roman" pitchFamily="18" charset="0"/>
            </a:endParaRPr>
          </a:p>
          <a:p>
            <a:pPr marL="911225" indent="-457200">
              <a:spcBef>
                <a:spcPts val="0"/>
              </a:spcBef>
              <a:buClr>
                <a:srgbClr val="002060"/>
              </a:buClr>
              <a:buSzPct val="100000"/>
              <a:buFont typeface="Wingdings" pitchFamily="2" charset="2"/>
              <a:buChar char="Ø"/>
            </a:pPr>
            <a:r>
              <a:rPr lang="en-US" sz="1600" dirty="0" smtClean="0">
                <a:latin typeface="Times New Roman" pitchFamily="18" charset="0"/>
                <a:cs typeface="Times New Roman" pitchFamily="18" charset="0"/>
              </a:rPr>
              <a:t>This is when we judge a person’s credentials/titles rather than what the person has actually done for the organization. </a:t>
            </a:r>
          </a:p>
          <a:p>
            <a:pPr>
              <a:buNone/>
            </a:pPr>
            <a:endParaRPr lang="en-US" dirty="0" smtClean="0"/>
          </a:p>
          <a:p>
            <a:pPr>
              <a:buNone/>
            </a:pP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pPr>
              <a:defRPr/>
            </a:pPr>
            <a:fld id="{8059F4D0-37E0-4B3A-9D80-B55CED862426}" type="slidenum">
              <a:rPr lang="en-US" smtClean="0">
                <a:latin typeface="Times New Roman" pitchFamily="18" charset="0"/>
                <a:cs typeface="Times New Roman" pitchFamily="18" charset="0"/>
              </a:rPr>
              <a:pPr>
                <a:defRPr/>
              </a:pPr>
              <a:t>40</a:t>
            </a:fld>
            <a:endParaRPr lang="en-US" dirty="0">
              <a:latin typeface="Times New Roman" pitchFamily="18" charset="0"/>
              <a:cs typeface="Times New Roman" pitchFamily="18" charset="0"/>
            </a:endParaRPr>
          </a:p>
        </p:txBody>
      </p:sp>
      <p:sp>
        <p:nvSpPr>
          <p:cNvPr id="2" name="Title 1"/>
          <p:cNvSpPr>
            <a:spLocks noGrp="1"/>
          </p:cNvSpPr>
          <p:nvPr>
            <p:ph type="title"/>
          </p:nvPr>
        </p:nvSpPr>
        <p:spPr>
          <a:xfrm>
            <a:off x="1295400" y="280358"/>
            <a:ext cx="6553200" cy="1143000"/>
          </a:xfrm>
        </p:spPr>
        <p:txBody>
          <a:bodyPr/>
          <a:lstStyle/>
          <a:p>
            <a:pPr algn="ctr"/>
            <a:r>
              <a:rPr lang="en-US" sz="3200" b="1" dirty="0" smtClean="0">
                <a:solidFill>
                  <a:schemeClr val="tx1"/>
                </a:solidFill>
                <a:effectLst/>
                <a:latin typeface="Times New Roman" pitchFamily="18" charset="0"/>
                <a:cs typeface="Times New Roman" pitchFamily="18" charset="0"/>
              </a:rPr>
              <a:t>Are You Fully Aware of How You </a:t>
            </a:r>
            <a:br>
              <a:rPr lang="en-US" sz="3200" b="1" dirty="0" smtClean="0">
                <a:solidFill>
                  <a:schemeClr val="tx1"/>
                </a:solidFill>
                <a:effectLst/>
                <a:latin typeface="Times New Roman" pitchFamily="18" charset="0"/>
                <a:cs typeface="Times New Roman" pitchFamily="18" charset="0"/>
              </a:rPr>
            </a:br>
            <a:r>
              <a:rPr lang="en-US" sz="3200" b="1" dirty="0" smtClean="0">
                <a:solidFill>
                  <a:schemeClr val="tx1"/>
                </a:solidFill>
                <a:effectLst/>
                <a:latin typeface="Times New Roman" pitchFamily="18" charset="0"/>
                <a:cs typeface="Times New Roman" pitchFamily="18" charset="0"/>
              </a:rPr>
              <a:t>are Judging the Job Candidate?</a:t>
            </a:r>
            <a:endParaRPr lang="en-US" sz="3200" b="1" dirty="0">
              <a:solidFill>
                <a:schemeClr val="tx1"/>
              </a:solidFill>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33400"/>
            <a:ext cx="1600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3"/>
          <p:cNvSpPr>
            <a:spLocks noGrp="1" noChangeArrowheads="1"/>
          </p:cNvSpPr>
          <p:nvPr>
            <p:ph idx="1"/>
          </p:nvPr>
        </p:nvSpPr>
        <p:spPr>
          <a:xfrm>
            <a:off x="0" y="1676400"/>
            <a:ext cx="6248400" cy="3962400"/>
          </a:xfrm>
        </p:spPr>
        <p:txBody>
          <a:bodyPr>
            <a:normAutofit/>
          </a:bodyPr>
          <a:lstStyle/>
          <a:p>
            <a:pPr marL="914400" indent="-457200" eaLnBrk="1" hangingPunct="1">
              <a:spcBef>
                <a:spcPts val="0"/>
              </a:spcBef>
              <a:buClrTx/>
              <a:buSzPct val="100000"/>
              <a:buFont typeface="+mj-lt"/>
              <a:buAutoNum type="arabicPeriod"/>
            </a:pPr>
            <a:r>
              <a:rPr lang="en-US" sz="2400" dirty="0" smtClean="0">
                <a:latin typeface="Times New Roman" pitchFamily="18" charset="0"/>
                <a:cs typeface="Times New Roman" pitchFamily="18" charset="0"/>
              </a:rPr>
              <a:t>Be fair, consistent, and impartial in your assessment and scoring.</a:t>
            </a:r>
          </a:p>
          <a:p>
            <a:pPr marL="914400" indent="-457200" eaLnBrk="1" hangingPunct="1">
              <a:spcBef>
                <a:spcPts val="0"/>
              </a:spcBef>
              <a:buClrTx/>
              <a:buSzPct val="100000"/>
              <a:buFont typeface="+mj-lt"/>
              <a:buAutoNum type="arabicPeriod"/>
            </a:pPr>
            <a:r>
              <a:rPr lang="en-US" sz="2400" dirty="0" smtClean="0">
                <a:latin typeface="Times New Roman" pitchFamily="18" charset="0"/>
                <a:cs typeface="Times New Roman" pitchFamily="18" charset="0"/>
              </a:rPr>
              <a:t>Evaluate each candidate </a:t>
            </a:r>
            <a:r>
              <a:rPr lang="en-US" sz="2400" u="sng" dirty="0" smtClean="0">
                <a:latin typeface="Times New Roman" pitchFamily="18" charset="0"/>
                <a:cs typeface="Times New Roman" pitchFamily="18" charset="0"/>
              </a:rPr>
              <a:t>only on the basis of performance during their interview</a:t>
            </a:r>
            <a:r>
              <a:rPr lang="en-US" sz="2400" dirty="0" smtClean="0">
                <a:latin typeface="Times New Roman" pitchFamily="18" charset="0"/>
                <a:cs typeface="Times New Roman" pitchFamily="18" charset="0"/>
              </a:rPr>
              <a:t>.</a:t>
            </a:r>
          </a:p>
          <a:p>
            <a:pPr marL="914400" indent="-457200" eaLnBrk="1" hangingPunct="1">
              <a:spcBef>
                <a:spcPts val="0"/>
              </a:spcBef>
              <a:buClrTx/>
              <a:buSzPct val="100000"/>
              <a:buFont typeface="+mj-lt"/>
              <a:buAutoNum type="arabicPeriod"/>
            </a:pPr>
            <a:r>
              <a:rPr lang="en-US" sz="2400" dirty="0" smtClean="0">
                <a:latin typeface="Times New Roman" pitchFamily="18" charset="0"/>
                <a:cs typeface="Times New Roman" pitchFamily="18" charset="0"/>
              </a:rPr>
              <a:t>Do not draw on your interview sheets or write down non-relevant information.</a:t>
            </a:r>
          </a:p>
          <a:p>
            <a:pPr marL="914400" indent="-457200" eaLnBrk="1" hangingPunct="1">
              <a:spcBef>
                <a:spcPts val="0"/>
              </a:spcBef>
              <a:buClrTx/>
              <a:buSzPct val="100000"/>
              <a:buFont typeface="+mj-lt"/>
              <a:buAutoNum type="arabicPeriod"/>
            </a:pPr>
            <a:r>
              <a:rPr lang="en-US" sz="2400" dirty="0" smtClean="0">
                <a:latin typeface="Times New Roman" pitchFamily="18" charset="0"/>
                <a:cs typeface="Times New Roman" pitchFamily="18" charset="0"/>
              </a:rPr>
              <a:t>Minimize discussion of candidates between interviews.</a:t>
            </a:r>
          </a:p>
        </p:txBody>
      </p:sp>
      <p:sp>
        <p:nvSpPr>
          <p:cNvPr id="53250" name="Slide Number Placeholder 5"/>
          <p:cNvSpPr>
            <a:spLocks noGrp="1"/>
          </p:cNvSpPr>
          <p:nvPr>
            <p:ph type="sldNum" sz="quarter" idx="12"/>
          </p:nvPr>
        </p:nvSpPr>
        <p:spPr>
          <a:noFill/>
        </p:spPr>
        <p:txBody>
          <a:bodyPr/>
          <a:lstStyle/>
          <a:p>
            <a:fld id="{8036548B-AACB-49A3-87F2-937F4FDE545E}" type="slidenum">
              <a:rPr lang="en-US" smtClean="0">
                <a:latin typeface="Times New Roman" pitchFamily="18" charset="0"/>
                <a:cs typeface="Times New Roman" pitchFamily="18" charset="0"/>
              </a:rPr>
              <a:pPr/>
              <a:t>41</a:t>
            </a:fld>
            <a:endParaRPr lang="en-US" dirty="0" smtClean="0">
              <a:latin typeface="Times New Roman" pitchFamily="18" charset="0"/>
              <a:cs typeface="Times New Roman" pitchFamily="18" charset="0"/>
            </a:endParaRPr>
          </a:p>
        </p:txBody>
      </p:sp>
      <p:sp>
        <p:nvSpPr>
          <p:cNvPr id="75778" name="Rectangle 2"/>
          <p:cNvSpPr>
            <a:spLocks noGrp="1" noChangeArrowheads="1"/>
          </p:cNvSpPr>
          <p:nvPr>
            <p:ph type="title"/>
          </p:nvPr>
        </p:nvSpPr>
        <p:spPr>
          <a:xfrm>
            <a:off x="0" y="274638"/>
            <a:ext cx="5943600" cy="1143000"/>
          </a:xfrm>
        </p:spPr>
        <p:txBody>
          <a:bodyPr>
            <a:normAutofit/>
          </a:bodyPr>
          <a:lstStyle/>
          <a:p>
            <a:pPr algn="ctr" eaLnBrk="1" hangingPunct="1">
              <a:defRPr/>
            </a:pPr>
            <a:r>
              <a:rPr lang="en-US" sz="3600" dirty="0" smtClean="0">
                <a:solidFill>
                  <a:schemeClr val="tx1"/>
                </a:solidFill>
                <a:effectLst/>
                <a:latin typeface="Times New Roman" pitchFamily="18" charset="0"/>
                <a:cs typeface="Times New Roman" pitchFamily="18" charset="0"/>
              </a:rPr>
              <a:t>During the </a:t>
            </a:r>
            <a:r>
              <a:rPr lang="en-US" sz="3600" b="1" dirty="0" smtClean="0">
                <a:solidFill>
                  <a:schemeClr val="tx1"/>
                </a:solidFill>
                <a:effectLst/>
                <a:latin typeface="Times New Roman" pitchFamily="18" charset="0"/>
                <a:cs typeface="Times New Roman" pitchFamily="18" charset="0"/>
              </a:rPr>
              <a:t>Interview Process</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399325" y="2144474"/>
            <a:ext cx="5610225" cy="193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3"/>
          <p:cNvSpPr>
            <a:spLocks noGrp="1" noChangeArrowheads="1"/>
          </p:cNvSpPr>
          <p:nvPr>
            <p:ph idx="1"/>
          </p:nvPr>
        </p:nvSpPr>
        <p:spPr>
          <a:xfrm>
            <a:off x="457200" y="1600200"/>
            <a:ext cx="8458200" cy="4343400"/>
          </a:xfrm>
        </p:spPr>
        <p:txBody>
          <a:bodyPr/>
          <a:lstStyle/>
          <a:p>
            <a:pPr marL="0" indent="0" eaLnBrk="1" hangingPunct="1">
              <a:spcBef>
                <a:spcPts val="0"/>
              </a:spcBef>
              <a:buFont typeface="Wingdings" pitchFamily="2" charset="2"/>
              <a:buNone/>
            </a:pPr>
            <a:r>
              <a:rPr lang="en-US" sz="2000" dirty="0" smtClean="0">
                <a:latin typeface="Times New Roman" pitchFamily="18" charset="0"/>
                <a:cs typeface="Times New Roman" pitchFamily="18" charset="0"/>
              </a:rPr>
              <a:t>Follow-up questions are permissible in order to allow an applicant to explain, expand or give an example pertaining to their answer.  Follow-up questions may be asked </a:t>
            </a:r>
            <a:r>
              <a:rPr lang="en-US" sz="2000" u="sng" dirty="0" smtClean="0">
                <a:latin typeface="Times New Roman" pitchFamily="18" charset="0"/>
                <a:cs typeface="Times New Roman" pitchFamily="18" charset="0"/>
              </a:rPr>
              <a:t>only</a:t>
            </a:r>
            <a:r>
              <a:rPr lang="en-US" sz="2000" dirty="0" smtClean="0">
                <a:latin typeface="Times New Roman" pitchFamily="18" charset="0"/>
                <a:cs typeface="Times New Roman" pitchFamily="18" charset="0"/>
              </a:rPr>
              <a:t> if they meet the following criteria.  </a:t>
            </a:r>
          </a:p>
          <a:p>
            <a:pPr marL="0" indent="0" eaLnBrk="1" hangingPunct="1">
              <a:spcBef>
                <a:spcPts val="0"/>
              </a:spcBef>
              <a:buFont typeface="Wingdings" pitchFamily="2" charset="2"/>
              <a:buNone/>
            </a:pPr>
            <a:endParaRPr lang="en-US" sz="2000" dirty="0" smtClean="0">
              <a:solidFill>
                <a:schemeClr val="tx1"/>
              </a:solidFill>
              <a:latin typeface="Times New Roman" pitchFamily="18" charset="0"/>
              <a:cs typeface="Times New Roman" pitchFamily="18" charset="0"/>
            </a:endParaRPr>
          </a:p>
          <a:p>
            <a:pPr marL="457200" indent="-457200" eaLnBrk="1" hangingPunct="1">
              <a:spcBef>
                <a:spcPts val="0"/>
              </a:spcBef>
              <a:buNone/>
            </a:pPr>
            <a:r>
              <a:rPr lang="en-US" sz="2000" dirty="0" smtClean="0">
                <a:latin typeface="Times New Roman" pitchFamily="18" charset="0"/>
                <a:cs typeface="Times New Roman" pitchFamily="18" charset="0"/>
              </a:rPr>
              <a:t>1.	Directly related to the original question. </a:t>
            </a:r>
          </a:p>
          <a:p>
            <a:pPr marL="457200" indent="-457200" eaLnBrk="1" hangingPunct="1">
              <a:spcBef>
                <a:spcPts val="0"/>
              </a:spcBef>
              <a:buNone/>
            </a:pPr>
            <a:r>
              <a:rPr lang="en-US" sz="2000" dirty="0" smtClean="0">
                <a:latin typeface="Times New Roman" pitchFamily="18" charset="0"/>
                <a:cs typeface="Times New Roman" pitchFamily="18" charset="0"/>
              </a:rPr>
              <a:t>	For example – Can you expand on your specific role in the project?</a:t>
            </a:r>
            <a:r>
              <a:rPr lang="en-US" sz="2000" u="sng" dirty="0" smtClean="0">
                <a:latin typeface="Times New Roman" pitchFamily="18" charset="0"/>
                <a:cs typeface="Times New Roman" pitchFamily="18" charset="0"/>
              </a:rPr>
              <a:t> </a:t>
            </a:r>
          </a:p>
          <a:p>
            <a:pPr marL="0" indent="0" eaLnBrk="1" hangingPunct="1">
              <a:spcBef>
                <a:spcPts val="0"/>
              </a:spcBef>
              <a:buNone/>
            </a:pPr>
            <a:endParaRPr lang="en-US" sz="2000" dirty="0" smtClean="0">
              <a:latin typeface="Times New Roman" pitchFamily="18" charset="0"/>
              <a:cs typeface="Times New Roman" pitchFamily="18" charset="0"/>
            </a:endParaRPr>
          </a:p>
          <a:p>
            <a:pPr marL="457200" indent="-457200" eaLnBrk="1" hangingPunct="1">
              <a:spcBef>
                <a:spcPts val="0"/>
              </a:spcBef>
              <a:buNone/>
            </a:pPr>
            <a:r>
              <a:rPr lang="en-US" sz="2000" dirty="0" smtClean="0">
                <a:latin typeface="Times New Roman" pitchFamily="18" charset="0"/>
                <a:cs typeface="Times New Roman" pitchFamily="18" charset="0"/>
              </a:rPr>
              <a:t>2.	Directly related to something contained in their answer. </a:t>
            </a:r>
          </a:p>
          <a:p>
            <a:pPr marL="457200" indent="-457200" eaLnBrk="1" hangingPunct="1">
              <a:spcBef>
                <a:spcPts val="0"/>
              </a:spcBef>
              <a:buNone/>
            </a:pPr>
            <a:r>
              <a:rPr lang="en-US" sz="2000" dirty="0" smtClean="0">
                <a:latin typeface="Times New Roman" pitchFamily="18" charset="0"/>
                <a:cs typeface="Times New Roman" pitchFamily="18" charset="0"/>
              </a:rPr>
              <a:t>	For example – You mentioned you won an award, can you tell us more about that?</a:t>
            </a:r>
          </a:p>
          <a:p>
            <a:pPr marL="457200" indent="-457200" eaLnBrk="1" hangingPunct="1">
              <a:spcBef>
                <a:spcPts val="0"/>
              </a:spcBef>
              <a:buNone/>
            </a:pPr>
            <a:endParaRPr lang="en-US" sz="2000" dirty="0" smtClean="0">
              <a:latin typeface="Times New Roman" pitchFamily="18" charset="0"/>
              <a:cs typeface="Times New Roman" pitchFamily="18" charset="0"/>
            </a:endParaRPr>
          </a:p>
          <a:p>
            <a:pPr marL="457200" indent="-457200" eaLnBrk="1" hangingPunct="1">
              <a:spcBef>
                <a:spcPts val="0"/>
              </a:spcBef>
              <a:buNone/>
            </a:pPr>
            <a:endParaRPr lang="en-US" sz="2000" dirty="0" smtClean="0">
              <a:latin typeface="Times New Roman" pitchFamily="18" charset="0"/>
              <a:cs typeface="Times New Roman" pitchFamily="18" charset="0"/>
            </a:endParaRPr>
          </a:p>
          <a:p>
            <a:pPr marL="0" indent="6350" eaLnBrk="1" hangingPunct="1">
              <a:lnSpc>
                <a:spcPct val="80000"/>
              </a:lnSpc>
              <a:buFont typeface="Wingdings" pitchFamily="2" charset="2"/>
              <a:buNone/>
            </a:pPr>
            <a:endParaRPr lang="en-US" sz="1800" dirty="0" smtClean="0"/>
          </a:p>
          <a:p>
            <a:pPr marL="0" indent="6350" eaLnBrk="1" hangingPunct="1">
              <a:lnSpc>
                <a:spcPct val="80000"/>
              </a:lnSpc>
              <a:buFont typeface="Wingdings" pitchFamily="2" charset="2"/>
              <a:buNone/>
            </a:pPr>
            <a:endParaRPr lang="en-US" sz="1800" dirty="0" smtClean="0"/>
          </a:p>
        </p:txBody>
      </p:sp>
      <p:sp>
        <p:nvSpPr>
          <p:cNvPr id="54274" name="Slide Number Placeholder 5"/>
          <p:cNvSpPr>
            <a:spLocks noGrp="1"/>
          </p:cNvSpPr>
          <p:nvPr>
            <p:ph type="sldNum" sz="quarter" idx="12"/>
          </p:nvPr>
        </p:nvSpPr>
        <p:spPr>
          <a:noFill/>
        </p:spPr>
        <p:txBody>
          <a:bodyPr/>
          <a:lstStyle/>
          <a:p>
            <a:fld id="{FAA8A588-E14A-4F8F-AF42-3341D1332794}" type="slidenum">
              <a:rPr lang="en-US" smtClean="0">
                <a:latin typeface="Times New Roman" pitchFamily="18" charset="0"/>
                <a:cs typeface="Times New Roman" pitchFamily="18" charset="0"/>
              </a:rPr>
              <a:pPr/>
              <a:t>42</a:t>
            </a:fld>
            <a:endParaRPr lang="en-US" dirty="0" smtClean="0">
              <a:latin typeface="Times New Roman" pitchFamily="18" charset="0"/>
              <a:cs typeface="Times New Roman" pitchFamily="18" charset="0"/>
            </a:endParaRPr>
          </a:p>
        </p:txBody>
      </p:sp>
      <p:sp>
        <p:nvSpPr>
          <p:cNvPr id="76802" name="Rectangle 2"/>
          <p:cNvSpPr>
            <a:spLocks noGrp="1" noChangeArrowheads="1"/>
          </p:cNvSpPr>
          <p:nvPr>
            <p:ph type="title"/>
          </p:nvPr>
        </p:nvSpPr>
        <p:spPr/>
        <p:txBody>
          <a:bodyPr/>
          <a:lstStyle/>
          <a:p>
            <a:pPr algn="ctr" eaLnBrk="1" hangingPunct="1">
              <a:defRPr/>
            </a:pPr>
            <a:r>
              <a:rPr lang="en-US" sz="3600" b="1" dirty="0" smtClean="0">
                <a:solidFill>
                  <a:schemeClr val="tx1"/>
                </a:solidFill>
                <a:effectLst/>
                <a:latin typeface="Times New Roman" pitchFamily="18" charset="0"/>
                <a:cs typeface="Times New Roman" pitchFamily="18" charset="0"/>
              </a:rPr>
              <a:t>Asking Follow-Up Questions</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3"/>
          <p:cNvSpPr>
            <a:spLocks noGrp="1" noChangeArrowheads="1"/>
          </p:cNvSpPr>
          <p:nvPr>
            <p:ph idx="1"/>
          </p:nvPr>
        </p:nvSpPr>
        <p:spPr>
          <a:xfrm>
            <a:off x="381000" y="1905000"/>
            <a:ext cx="8001000" cy="4343400"/>
          </a:xfrm>
        </p:spPr>
        <p:txBody>
          <a:bodyPr>
            <a:normAutofit/>
          </a:bodyPr>
          <a:lstStyle/>
          <a:p>
            <a:pPr marL="0" indent="914400" eaLnBrk="1" hangingPunct="1">
              <a:spcBef>
                <a:spcPts val="0"/>
              </a:spcBef>
              <a:buClrTx/>
              <a:buNone/>
            </a:pPr>
            <a:r>
              <a:rPr lang="en-US" sz="4400" b="1" dirty="0" smtClean="0">
                <a:solidFill>
                  <a:srgbClr val="000099"/>
                </a:solidFill>
                <a:latin typeface="Times New Roman" pitchFamily="18" charset="0"/>
                <a:cs typeface="Times New Roman" pitchFamily="18" charset="0"/>
              </a:rPr>
              <a:t>E</a:t>
            </a:r>
            <a:r>
              <a:rPr lang="en-US" sz="2800" dirty="0" smtClean="0">
                <a:latin typeface="Times New Roman" pitchFamily="18" charset="0"/>
                <a:cs typeface="Times New Roman" pitchFamily="18" charset="0"/>
              </a:rPr>
              <a:t>xpand on their answer</a:t>
            </a:r>
          </a:p>
          <a:p>
            <a:pPr marL="0" indent="914400" eaLnBrk="1" hangingPunct="1">
              <a:spcBef>
                <a:spcPts val="0"/>
              </a:spcBef>
              <a:buClrTx/>
              <a:buNone/>
            </a:pPr>
            <a:endParaRPr lang="en-US" sz="2800" dirty="0" smtClean="0">
              <a:latin typeface="Times New Roman" pitchFamily="18" charset="0"/>
              <a:cs typeface="Times New Roman" pitchFamily="18" charset="0"/>
            </a:endParaRPr>
          </a:p>
          <a:p>
            <a:pPr marL="0" indent="914400" eaLnBrk="1" hangingPunct="1">
              <a:spcBef>
                <a:spcPts val="0"/>
              </a:spcBef>
              <a:buClrTx/>
              <a:buNone/>
            </a:pPr>
            <a:r>
              <a:rPr lang="en-US" sz="4800" b="1" dirty="0" smtClean="0">
                <a:solidFill>
                  <a:srgbClr val="000099"/>
                </a:solidFill>
                <a:latin typeface="Times New Roman" pitchFamily="18" charset="0"/>
                <a:cs typeface="Times New Roman" pitchFamily="18" charset="0"/>
              </a:rPr>
              <a:t>E</a:t>
            </a:r>
            <a:r>
              <a:rPr lang="en-US" sz="2800" dirty="0" smtClean="0">
                <a:latin typeface="Times New Roman" pitchFamily="18" charset="0"/>
                <a:cs typeface="Times New Roman" pitchFamily="18" charset="0"/>
              </a:rPr>
              <a:t>xplain their answer</a:t>
            </a:r>
          </a:p>
          <a:p>
            <a:pPr marL="0" indent="914400" eaLnBrk="1" hangingPunct="1">
              <a:spcBef>
                <a:spcPts val="0"/>
              </a:spcBef>
              <a:buClrTx/>
              <a:buNone/>
            </a:pPr>
            <a:endParaRPr lang="en-US" sz="2800" dirty="0" smtClean="0">
              <a:latin typeface="Times New Roman" pitchFamily="18" charset="0"/>
              <a:cs typeface="Times New Roman" pitchFamily="18" charset="0"/>
            </a:endParaRPr>
          </a:p>
          <a:p>
            <a:pPr marL="0" indent="914400" eaLnBrk="1" hangingPunct="1">
              <a:spcBef>
                <a:spcPts val="0"/>
              </a:spcBef>
              <a:buClrTx/>
              <a:buNone/>
            </a:pPr>
            <a:r>
              <a:rPr lang="en-US" sz="2800" dirty="0" smtClean="0">
                <a:latin typeface="Times New Roman" pitchFamily="18" charset="0"/>
                <a:cs typeface="Times New Roman" pitchFamily="18" charset="0"/>
              </a:rPr>
              <a:t>Give an </a:t>
            </a:r>
            <a:r>
              <a:rPr lang="en-US" sz="4800" b="1" dirty="0" smtClean="0">
                <a:solidFill>
                  <a:srgbClr val="000099"/>
                </a:solidFill>
                <a:latin typeface="Times New Roman" pitchFamily="18" charset="0"/>
                <a:cs typeface="Times New Roman" pitchFamily="18" charset="0"/>
              </a:rPr>
              <a:t>E</a:t>
            </a:r>
            <a:r>
              <a:rPr lang="en-US" sz="2800" dirty="0" smtClean="0">
                <a:latin typeface="Times New Roman" pitchFamily="18" charset="0"/>
                <a:cs typeface="Times New Roman" pitchFamily="18" charset="0"/>
              </a:rPr>
              <a:t>xample pertaining to their answer</a:t>
            </a:r>
          </a:p>
        </p:txBody>
      </p:sp>
      <p:sp>
        <p:nvSpPr>
          <p:cNvPr id="55298" name="Slide Number Placeholder 5"/>
          <p:cNvSpPr>
            <a:spLocks noGrp="1"/>
          </p:cNvSpPr>
          <p:nvPr>
            <p:ph type="sldNum" sz="quarter" idx="12"/>
          </p:nvPr>
        </p:nvSpPr>
        <p:spPr>
          <a:noFill/>
        </p:spPr>
        <p:txBody>
          <a:bodyPr/>
          <a:lstStyle/>
          <a:p>
            <a:fld id="{E8E8EBE6-4093-4BE7-B093-6F61A3F38390}" type="slidenum">
              <a:rPr lang="en-US" smtClean="0">
                <a:latin typeface="Times New Roman" pitchFamily="18" charset="0"/>
                <a:cs typeface="Times New Roman" pitchFamily="18" charset="0"/>
              </a:rPr>
              <a:pPr/>
              <a:t>43</a:t>
            </a:fld>
            <a:endParaRPr lang="en-US" dirty="0" smtClean="0">
              <a:latin typeface="Times New Roman" pitchFamily="18" charset="0"/>
              <a:cs typeface="Times New Roman" pitchFamily="18" charset="0"/>
            </a:endParaRPr>
          </a:p>
        </p:txBody>
      </p:sp>
      <p:sp>
        <p:nvSpPr>
          <p:cNvPr id="77826" name="Rectangle 2"/>
          <p:cNvSpPr>
            <a:spLocks noGrp="1" noChangeArrowheads="1"/>
          </p:cNvSpPr>
          <p:nvPr>
            <p:ph type="title"/>
          </p:nvPr>
        </p:nvSpPr>
        <p:spPr/>
        <p:txBody>
          <a:bodyPr>
            <a:noAutofit/>
          </a:bodyPr>
          <a:lstStyle/>
          <a:p>
            <a:pPr algn="ctr">
              <a:defRPr/>
            </a:pPr>
            <a:r>
              <a:rPr lang="en-US" sz="3600" dirty="0" smtClean="0">
                <a:latin typeface="Times New Roman" pitchFamily="18" charset="0"/>
                <a:cs typeface="Times New Roman" pitchFamily="18" charset="0"/>
              </a:rPr>
              <a:t>The Ease (</a:t>
            </a:r>
            <a:r>
              <a:rPr lang="en-US" sz="3600" dirty="0" smtClean="0">
                <a:solidFill>
                  <a:srgbClr val="000099"/>
                </a:solidFill>
                <a:latin typeface="Times New Roman" pitchFamily="18" charset="0"/>
                <a:cs typeface="Times New Roman" pitchFamily="18" charset="0"/>
              </a:rPr>
              <a:t>E’s</a:t>
            </a:r>
            <a:r>
              <a:rPr lang="en-US" sz="3600" dirty="0" smtClean="0">
                <a:latin typeface="Times New Roman" pitchFamily="18" charset="0"/>
                <a:cs typeface="Times New Roman" pitchFamily="18" charset="0"/>
              </a:rPr>
              <a:t>)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of Follow-up Questions</a:t>
            </a:r>
            <a:endParaRPr lang="en-US" sz="3600" b="1" dirty="0" smtClean="0">
              <a:solidFill>
                <a:schemeClr val="tx1"/>
              </a:solidFill>
              <a:effectLst/>
              <a:latin typeface="Times New Roman" pitchFamily="18" charset="0"/>
              <a:cs typeface="Times New Roman" pitchFamily="18" charset="0"/>
            </a:endParaRPr>
          </a:p>
        </p:txBody>
      </p:sp>
      <p:sp>
        <p:nvSpPr>
          <p:cNvPr id="55301" name="Text Box 4"/>
          <p:cNvSpPr txBox="1">
            <a:spLocks noChangeArrowheads="1"/>
          </p:cNvSpPr>
          <p:nvPr/>
        </p:nvSpPr>
        <p:spPr bwMode="auto">
          <a:xfrm>
            <a:off x="76200" y="1981200"/>
            <a:ext cx="8534400" cy="480131"/>
          </a:xfrm>
          <a:prstGeom prst="rect">
            <a:avLst/>
          </a:prstGeom>
          <a:noFill/>
          <a:ln w="9525">
            <a:noFill/>
            <a:miter lim="800000"/>
            <a:headEnd/>
            <a:tailEnd/>
          </a:ln>
        </p:spPr>
        <p:txBody>
          <a:bodyPr wrap="square">
            <a:spAutoFit/>
          </a:bodyPr>
          <a:lstStyle/>
          <a:p>
            <a:pPr eaLnBrk="1" hangingPunct="1">
              <a:lnSpc>
                <a:spcPct val="90000"/>
              </a:lnSpc>
              <a:spcBef>
                <a:spcPct val="20000"/>
              </a:spcBef>
              <a:buClr>
                <a:schemeClr val="tx1"/>
              </a:buClr>
              <a:buSzPct val="70000"/>
              <a:buFont typeface="Wingdings" pitchFamily="2" charset="2"/>
              <a:buNone/>
            </a:pPr>
            <a:endParaRPr lang="en-US" sz="2800" dirty="0">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3"/>
          <p:cNvSpPr>
            <a:spLocks noGrp="1" noChangeArrowheads="1"/>
          </p:cNvSpPr>
          <p:nvPr>
            <p:ph idx="1"/>
          </p:nvPr>
        </p:nvSpPr>
        <p:spPr>
          <a:xfrm>
            <a:off x="457200" y="1752600"/>
            <a:ext cx="8229600" cy="4343400"/>
          </a:xfrm>
        </p:spPr>
        <p:txBody>
          <a:bodyPr/>
          <a:lstStyle/>
          <a:p>
            <a:pPr marL="914400" indent="-457200" eaLnBrk="1" hangingPunct="1">
              <a:spcBef>
                <a:spcPts val="0"/>
              </a:spcBef>
              <a:buClr>
                <a:srgbClr val="002060"/>
              </a:buClr>
              <a:buSzPct val="100000"/>
              <a:buFont typeface="+mj-lt"/>
              <a:buAutoNum type="arabicPeriod"/>
            </a:pPr>
            <a:r>
              <a:rPr lang="en-US" sz="2400" dirty="0" smtClean="0">
                <a:latin typeface="Times New Roman" pitchFamily="18" charset="0"/>
                <a:cs typeface="Times New Roman" pitchFamily="18" charset="0"/>
              </a:rPr>
              <a:t>Do not advocate for a candidate.</a:t>
            </a:r>
          </a:p>
          <a:p>
            <a:pPr marL="914400" indent="-457200" eaLnBrk="1" hangingPunct="1">
              <a:spcBef>
                <a:spcPts val="0"/>
              </a:spcBef>
              <a:buClr>
                <a:srgbClr val="002060"/>
              </a:buClr>
              <a:buSzPct val="100000"/>
              <a:buFont typeface="+mj-lt"/>
              <a:buAutoNum type="arabicPeriod"/>
            </a:pPr>
            <a:endParaRPr lang="en-US" sz="2400" dirty="0" smtClean="0">
              <a:latin typeface="Times New Roman" pitchFamily="18" charset="0"/>
              <a:cs typeface="Times New Roman" pitchFamily="18" charset="0"/>
            </a:endParaRPr>
          </a:p>
          <a:p>
            <a:pPr marL="914400" indent="-457200" eaLnBrk="1" hangingPunct="1">
              <a:spcBef>
                <a:spcPts val="0"/>
              </a:spcBef>
              <a:buClr>
                <a:srgbClr val="002060"/>
              </a:buClr>
              <a:buSzPct val="100000"/>
              <a:buFont typeface="+mj-lt"/>
              <a:buAutoNum type="arabicPeriod"/>
            </a:pPr>
            <a:r>
              <a:rPr lang="en-US" sz="2400" dirty="0" smtClean="0">
                <a:latin typeface="Times New Roman" pitchFamily="18" charset="0"/>
                <a:cs typeface="Times New Roman" pitchFamily="18" charset="0"/>
              </a:rPr>
              <a:t>Do not voice opinion against candidates.</a:t>
            </a:r>
          </a:p>
          <a:p>
            <a:pPr marL="914400" indent="-457200" eaLnBrk="1" hangingPunct="1">
              <a:spcBef>
                <a:spcPts val="0"/>
              </a:spcBef>
              <a:buClr>
                <a:srgbClr val="002060"/>
              </a:buClr>
              <a:buSzPct val="100000"/>
              <a:buFont typeface="+mj-lt"/>
              <a:buAutoNum type="arabicPeriod"/>
            </a:pPr>
            <a:endParaRPr lang="en-US" sz="2400" dirty="0" smtClean="0">
              <a:latin typeface="Times New Roman" pitchFamily="18" charset="0"/>
              <a:cs typeface="Times New Roman" pitchFamily="18" charset="0"/>
            </a:endParaRPr>
          </a:p>
          <a:p>
            <a:pPr marL="914400" indent="-457200" eaLnBrk="1" hangingPunct="1">
              <a:spcBef>
                <a:spcPts val="0"/>
              </a:spcBef>
              <a:buClr>
                <a:srgbClr val="002060"/>
              </a:buClr>
              <a:buSzPct val="100000"/>
              <a:buFont typeface="+mj-lt"/>
              <a:buAutoNum type="arabicPeriod"/>
            </a:pPr>
            <a:r>
              <a:rPr lang="en-US" sz="2400" dirty="0" smtClean="0">
                <a:latin typeface="Times New Roman" pitchFamily="18" charset="0"/>
                <a:cs typeface="Times New Roman" pitchFamily="18" charset="0"/>
              </a:rPr>
              <a:t>Do not compare candidates.</a:t>
            </a:r>
          </a:p>
          <a:p>
            <a:pPr marL="914400" indent="-457200" eaLnBrk="1" hangingPunct="1">
              <a:spcBef>
                <a:spcPts val="0"/>
              </a:spcBef>
              <a:buClr>
                <a:srgbClr val="002060"/>
              </a:buClr>
              <a:buSzPct val="100000"/>
              <a:buFont typeface="+mj-lt"/>
              <a:buAutoNum type="arabicPeriod"/>
            </a:pPr>
            <a:endParaRPr lang="en-US" sz="2400" dirty="0" smtClean="0">
              <a:latin typeface="Times New Roman" pitchFamily="18" charset="0"/>
              <a:cs typeface="Times New Roman" pitchFamily="18" charset="0"/>
            </a:endParaRPr>
          </a:p>
          <a:p>
            <a:pPr marL="914400" indent="-457200" eaLnBrk="1" hangingPunct="1">
              <a:spcBef>
                <a:spcPts val="0"/>
              </a:spcBef>
              <a:buClr>
                <a:srgbClr val="002060"/>
              </a:buClr>
              <a:buSzPct val="100000"/>
              <a:buFont typeface="+mj-lt"/>
              <a:buAutoNum type="arabicPeriod"/>
            </a:pPr>
            <a:r>
              <a:rPr lang="en-US" sz="2400" dirty="0" smtClean="0">
                <a:latin typeface="Times New Roman" pitchFamily="18" charset="0"/>
                <a:cs typeface="Times New Roman" pitchFamily="18" charset="0"/>
              </a:rPr>
              <a:t>Never share personal experiences involving candidates. This can create bias and influence the judgments of other committee members, potentially resulting in an unfair hiring practice.</a:t>
            </a:r>
          </a:p>
        </p:txBody>
      </p:sp>
      <p:sp>
        <p:nvSpPr>
          <p:cNvPr id="56322" name="Slide Number Placeholder 5"/>
          <p:cNvSpPr>
            <a:spLocks noGrp="1"/>
          </p:cNvSpPr>
          <p:nvPr>
            <p:ph type="sldNum" sz="quarter" idx="12"/>
          </p:nvPr>
        </p:nvSpPr>
        <p:spPr>
          <a:noFill/>
        </p:spPr>
        <p:txBody>
          <a:bodyPr/>
          <a:lstStyle/>
          <a:p>
            <a:fld id="{9B2645B3-A34F-4015-8EBE-31386F72EFC7}" type="slidenum">
              <a:rPr lang="en-US" smtClean="0">
                <a:latin typeface="Times New Roman" pitchFamily="18" charset="0"/>
                <a:cs typeface="Times New Roman" pitchFamily="18" charset="0"/>
              </a:rPr>
              <a:pPr/>
              <a:t>44</a:t>
            </a:fld>
            <a:endParaRPr lang="en-US" dirty="0" smtClean="0">
              <a:latin typeface="Times New Roman" pitchFamily="18" charset="0"/>
              <a:cs typeface="Times New Roman" pitchFamily="18" charset="0"/>
            </a:endParaRPr>
          </a:p>
        </p:txBody>
      </p:sp>
      <p:sp>
        <p:nvSpPr>
          <p:cNvPr id="78850" name="Rectangle 2"/>
          <p:cNvSpPr>
            <a:spLocks noGrp="1" noChangeArrowheads="1"/>
          </p:cNvSpPr>
          <p:nvPr>
            <p:ph type="title"/>
          </p:nvPr>
        </p:nvSpPr>
        <p:spPr/>
        <p:txBody>
          <a:bodyPr/>
          <a:lstStyle/>
          <a:p>
            <a:pPr algn="ctr" eaLnBrk="1" hangingPunct="1">
              <a:defRPr/>
            </a:pPr>
            <a:r>
              <a:rPr lang="en-US" sz="3600" b="1" dirty="0" smtClean="0">
                <a:solidFill>
                  <a:schemeClr val="tx1"/>
                </a:solidFill>
                <a:effectLst/>
                <a:latin typeface="Times New Roman" pitchFamily="18" charset="0"/>
                <a:cs typeface="Times New Roman" pitchFamily="18" charset="0"/>
              </a:rPr>
              <a:t>Rules </a:t>
            </a:r>
            <a:r>
              <a:rPr lang="en-US" sz="3600" b="1" u="sng" dirty="0" smtClean="0">
                <a:solidFill>
                  <a:schemeClr val="tx1"/>
                </a:solidFill>
                <a:effectLst/>
                <a:latin typeface="Times New Roman" pitchFamily="18" charset="0"/>
                <a:cs typeface="Times New Roman" pitchFamily="18" charset="0"/>
              </a:rPr>
              <a:t>Between</a:t>
            </a:r>
            <a:r>
              <a:rPr lang="en-US" sz="3600" b="1" dirty="0" smtClean="0">
                <a:solidFill>
                  <a:schemeClr val="tx1"/>
                </a:solidFill>
                <a:effectLst/>
                <a:latin typeface="Times New Roman" pitchFamily="18" charset="0"/>
                <a:cs typeface="Times New Roman" pitchFamily="18" charset="0"/>
              </a:rPr>
              <a:t> Interviews</a:t>
            </a:r>
          </a:p>
        </p:txBody>
      </p:sp>
    </p:spTree>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077200" cy="5105400"/>
          </a:xfrm>
        </p:spPr>
        <p:txBody>
          <a:bodyPr>
            <a:normAutofit/>
          </a:bodyPr>
          <a:lstStyle/>
          <a:p>
            <a:pPr marL="0" indent="0">
              <a:spcBef>
                <a:spcPts val="0"/>
              </a:spcBef>
              <a:buNone/>
            </a:pPr>
            <a:r>
              <a:rPr lang="en-US" sz="2800" b="1" u="sng" dirty="0" smtClean="0">
                <a:latin typeface="Times New Roman" pitchFamily="18" charset="0"/>
                <a:cs typeface="Times New Roman" pitchFamily="18" charset="0"/>
              </a:rPr>
              <a:t>From an applicant’s perspective</a:t>
            </a:r>
            <a:r>
              <a:rPr lang="en-US" sz="2800" b="1" dirty="0" smtClean="0">
                <a:latin typeface="Times New Roman" pitchFamily="18" charset="0"/>
                <a:cs typeface="Times New Roman" pitchFamily="18" charset="0"/>
              </a:rPr>
              <a:t>:</a:t>
            </a:r>
          </a:p>
          <a:p>
            <a:pPr marL="0" indent="0">
              <a:spcBef>
                <a:spcPts val="0"/>
              </a:spcBef>
              <a:buNone/>
            </a:pPr>
            <a:endParaRPr lang="en-US" sz="2800" dirty="0" smtClean="0">
              <a:latin typeface="Times New Roman" pitchFamily="18" charset="0"/>
              <a:cs typeface="Times New Roman" pitchFamily="18" charset="0"/>
            </a:endParaRPr>
          </a:p>
          <a:p>
            <a:pPr marL="0" indent="0">
              <a:spcBef>
                <a:spcPts val="0"/>
              </a:spcBef>
              <a:buNone/>
            </a:pPr>
            <a:r>
              <a:rPr lang="en-US" sz="2800" dirty="0" smtClean="0">
                <a:latin typeface="Times New Roman" pitchFamily="18" charset="0"/>
                <a:cs typeface="Times New Roman" pitchFamily="18" charset="0"/>
              </a:rPr>
              <a:t>Please list all of your positive and negative experiences as a job applicant.</a:t>
            </a:r>
          </a:p>
          <a:p>
            <a:pPr marL="0" indent="0">
              <a:spcBef>
                <a:spcPts val="0"/>
              </a:spcBef>
              <a:buNone/>
            </a:pPr>
            <a:endParaRPr lang="en-US" sz="2800" dirty="0" smtClean="0">
              <a:latin typeface="Times New Roman" pitchFamily="18" charset="0"/>
              <a:cs typeface="Times New Roman" pitchFamily="18" charset="0"/>
            </a:endParaRPr>
          </a:p>
          <a:p>
            <a:pPr marL="0" indent="0">
              <a:spcBef>
                <a:spcPts val="0"/>
              </a:spcBef>
              <a:buNone/>
            </a:pPr>
            <a:r>
              <a:rPr lang="en-US" sz="2800" b="1" u="sng" dirty="0" smtClean="0">
                <a:latin typeface="Times New Roman" pitchFamily="18" charset="0"/>
                <a:cs typeface="Times New Roman" pitchFamily="18" charset="0"/>
              </a:rPr>
              <a:t>From a screening committee member’s perspective</a:t>
            </a:r>
            <a:r>
              <a:rPr lang="en-US" sz="2800" b="1" dirty="0" smtClean="0">
                <a:latin typeface="Times New Roman" pitchFamily="18" charset="0"/>
                <a:cs typeface="Times New Roman" pitchFamily="18" charset="0"/>
              </a:rPr>
              <a:t>:</a:t>
            </a:r>
          </a:p>
          <a:p>
            <a:pPr marL="0" indent="0">
              <a:spcBef>
                <a:spcPts val="0"/>
              </a:spcBef>
              <a:buNone/>
            </a:pPr>
            <a:endParaRPr lang="en-US" sz="2800" b="1" dirty="0" smtClean="0">
              <a:latin typeface="Times New Roman" pitchFamily="18" charset="0"/>
              <a:cs typeface="Times New Roman" pitchFamily="18" charset="0"/>
            </a:endParaRPr>
          </a:p>
          <a:p>
            <a:pPr marL="0" indent="0">
              <a:spcBef>
                <a:spcPts val="0"/>
              </a:spcBef>
              <a:buNone/>
            </a:pPr>
            <a:r>
              <a:rPr lang="en-US" sz="2800" dirty="0" smtClean="0">
                <a:latin typeface="Times New Roman" pitchFamily="18" charset="0"/>
                <a:cs typeface="Times New Roman" pitchFamily="18" charset="0"/>
              </a:rPr>
              <a:t>Please list all of your positive and negative experiences as Chairperson or general screening committee member and/or EEO Representative.</a:t>
            </a:r>
          </a:p>
          <a:p>
            <a:pPr marL="971550" indent="-514350">
              <a:spcBef>
                <a:spcPts val="0"/>
              </a:spcBef>
              <a:buAutoNum type="arabicPeriod"/>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8059F4D0-37E0-4B3A-9D80-B55CED862426}" type="slidenum">
              <a:rPr lang="en-US" smtClean="0">
                <a:latin typeface="Times New Roman" pitchFamily="18" charset="0"/>
                <a:cs typeface="Times New Roman" pitchFamily="18" charset="0"/>
              </a:rPr>
              <a:pPr>
                <a:defRPr/>
              </a:pPr>
              <a:t>45</a:t>
            </a:fld>
            <a:endParaRPr lang="en-US" dirty="0">
              <a:latin typeface="Times New Roman" pitchFamily="18" charset="0"/>
              <a:cs typeface="Times New Roman" pitchFamily="18" charset="0"/>
            </a:endParaRPr>
          </a:p>
        </p:txBody>
      </p:sp>
      <p:sp>
        <p:nvSpPr>
          <p:cNvPr id="2" name="Title 1"/>
          <p:cNvSpPr>
            <a:spLocks noGrp="1"/>
          </p:cNvSpPr>
          <p:nvPr>
            <p:ph type="title"/>
          </p:nvPr>
        </p:nvSpPr>
        <p:spPr>
          <a:xfrm>
            <a:off x="457200" y="381001"/>
            <a:ext cx="8077200" cy="1143000"/>
          </a:xfrm>
        </p:spPr>
        <p:txBody>
          <a:bodyPr>
            <a:noAutofit/>
          </a:bodyPr>
          <a:lstStyle/>
          <a:p>
            <a:pPr algn="ctr"/>
            <a:r>
              <a:rPr lang="en-US" sz="3600" dirty="0" smtClean="0">
                <a:solidFill>
                  <a:schemeClr val="tx1"/>
                </a:solidFill>
                <a:effectLst/>
                <a:latin typeface="Times New Roman" pitchFamily="18" charset="0"/>
                <a:cs typeface="Times New Roman" pitchFamily="18" charset="0"/>
              </a:rPr>
              <a:t>Your Past </a:t>
            </a:r>
            <a:r>
              <a:rPr lang="en-US" sz="3600" b="1" dirty="0" smtClean="0">
                <a:solidFill>
                  <a:schemeClr val="tx1"/>
                </a:solidFill>
                <a:effectLst/>
                <a:latin typeface="Times New Roman" pitchFamily="18" charset="0"/>
                <a:cs typeface="Times New Roman" pitchFamily="18" charset="0"/>
              </a:rPr>
              <a:t>Interview Experience</a:t>
            </a:r>
            <a:r>
              <a:rPr lang="en-US" sz="3600" dirty="0" smtClean="0">
                <a:solidFill>
                  <a:schemeClr val="tx1"/>
                </a:solidFill>
                <a:effectLst>
                  <a:outerShdw blurRad="38100" dist="38100" dir="2700000" algn="tl">
                    <a:srgbClr val="000000">
                      <a:alpha val="43137"/>
                    </a:srgbClr>
                  </a:outerShdw>
                </a:effectLst>
              </a:rPr>
              <a:t/>
            </a:r>
            <a:br>
              <a:rPr lang="en-US" sz="3600" dirty="0" smtClean="0">
                <a:solidFill>
                  <a:schemeClr val="tx1"/>
                </a:solidFill>
                <a:effectLst>
                  <a:outerShdw blurRad="38100" dist="38100" dir="2700000" algn="tl">
                    <a:srgbClr val="000000">
                      <a:alpha val="43137"/>
                    </a:srgbClr>
                  </a:outerShdw>
                </a:effectLst>
              </a:rPr>
            </a:br>
            <a:endParaRPr lang="en-US" sz="3600" dirty="0">
              <a:solidFill>
                <a:schemeClr val="tx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3"/>
          <p:cNvSpPr>
            <a:spLocks noGrp="1" noChangeArrowheads="1"/>
          </p:cNvSpPr>
          <p:nvPr>
            <p:ph idx="1"/>
          </p:nvPr>
        </p:nvSpPr>
        <p:spPr>
          <a:xfrm>
            <a:off x="457200" y="1295400"/>
            <a:ext cx="8229600" cy="4038600"/>
          </a:xfrm>
        </p:spPr>
        <p:txBody>
          <a:bodyPr>
            <a:normAutofit fontScale="92500" lnSpcReduction="20000"/>
          </a:bodyPr>
          <a:lstStyle/>
          <a:p>
            <a:pPr marL="914400" indent="-457200" eaLnBrk="1" hangingPunct="1">
              <a:lnSpc>
                <a:spcPct val="110000"/>
              </a:lnSpc>
              <a:spcBef>
                <a:spcPts val="0"/>
              </a:spcBef>
              <a:buClr>
                <a:srgbClr val="002060"/>
              </a:buClr>
              <a:buSzPct val="100000"/>
              <a:buFont typeface="+mj-lt"/>
              <a:buAutoNum type="arabicPeriod"/>
            </a:pPr>
            <a:r>
              <a:rPr lang="en-US" sz="2200" dirty="0" smtClean="0">
                <a:latin typeface="Times New Roman" pitchFamily="18" charset="0"/>
                <a:cs typeface="Times New Roman" pitchFamily="18" charset="0"/>
              </a:rPr>
              <a:t>It is appropriate to be welcoming and cordial.</a:t>
            </a:r>
          </a:p>
          <a:p>
            <a:pPr marL="914400" indent="-457200" eaLnBrk="1" hangingPunct="1">
              <a:lnSpc>
                <a:spcPct val="110000"/>
              </a:lnSpc>
              <a:spcBef>
                <a:spcPts val="0"/>
              </a:spcBef>
              <a:buClr>
                <a:srgbClr val="002060"/>
              </a:buClr>
              <a:buSzPct val="100000"/>
              <a:buFont typeface="+mj-lt"/>
              <a:buAutoNum type="arabicPeriod"/>
            </a:pPr>
            <a:endParaRPr lang="en-US" sz="2200" dirty="0" smtClean="0">
              <a:latin typeface="Times New Roman" pitchFamily="18" charset="0"/>
              <a:cs typeface="Times New Roman" pitchFamily="18" charset="0"/>
            </a:endParaRPr>
          </a:p>
          <a:p>
            <a:pPr marL="914400" indent="-457200" eaLnBrk="1" hangingPunct="1">
              <a:lnSpc>
                <a:spcPct val="110000"/>
              </a:lnSpc>
              <a:spcBef>
                <a:spcPts val="0"/>
              </a:spcBef>
              <a:buClr>
                <a:srgbClr val="002060"/>
              </a:buClr>
              <a:buSzPct val="100000"/>
              <a:buFont typeface="+mj-lt"/>
              <a:buAutoNum type="arabicPeriod"/>
            </a:pPr>
            <a:r>
              <a:rPr lang="en-US" sz="2200" dirty="0" smtClean="0">
                <a:latin typeface="Times New Roman" pitchFamily="18" charset="0"/>
                <a:cs typeface="Times New Roman" pitchFamily="18" charset="0"/>
              </a:rPr>
              <a:t>It is suitable to give verbal and non-verbal responses during the interviews.</a:t>
            </a:r>
          </a:p>
          <a:p>
            <a:pPr marL="914400" indent="-457200" eaLnBrk="1" hangingPunct="1">
              <a:lnSpc>
                <a:spcPct val="110000"/>
              </a:lnSpc>
              <a:spcBef>
                <a:spcPts val="0"/>
              </a:spcBef>
              <a:buClr>
                <a:srgbClr val="002060"/>
              </a:buClr>
              <a:buSzPct val="100000"/>
              <a:buFont typeface="+mj-lt"/>
              <a:buAutoNum type="arabicPeriod"/>
            </a:pPr>
            <a:endParaRPr lang="en-US" sz="2200" dirty="0" smtClean="0">
              <a:latin typeface="Times New Roman" pitchFamily="18" charset="0"/>
              <a:cs typeface="Times New Roman" pitchFamily="18" charset="0"/>
            </a:endParaRPr>
          </a:p>
          <a:p>
            <a:pPr marL="914400" indent="-457200" eaLnBrk="1" hangingPunct="1">
              <a:lnSpc>
                <a:spcPct val="110000"/>
              </a:lnSpc>
              <a:spcBef>
                <a:spcPts val="0"/>
              </a:spcBef>
              <a:buClr>
                <a:srgbClr val="002060"/>
              </a:buClr>
              <a:buSzPct val="100000"/>
              <a:buFont typeface="+mj-lt"/>
              <a:buAutoNum type="arabicPeriod"/>
            </a:pPr>
            <a:r>
              <a:rPr lang="en-US" sz="2200" dirty="0" smtClean="0">
                <a:latin typeface="Times New Roman" pitchFamily="18" charset="0"/>
                <a:cs typeface="Times New Roman" pitchFamily="18" charset="0"/>
              </a:rPr>
              <a:t>Demonstrate a pleasant and natural demeanor towards all interviewees. </a:t>
            </a:r>
          </a:p>
          <a:p>
            <a:pPr marL="914400" indent="-457200" eaLnBrk="1" hangingPunct="1">
              <a:lnSpc>
                <a:spcPct val="110000"/>
              </a:lnSpc>
              <a:spcBef>
                <a:spcPts val="0"/>
              </a:spcBef>
              <a:buClr>
                <a:srgbClr val="002060"/>
              </a:buClr>
              <a:buSzPct val="100000"/>
              <a:buFont typeface="+mj-lt"/>
              <a:buAutoNum type="arabicPeriod"/>
            </a:pPr>
            <a:endParaRPr lang="en-US" sz="2200" dirty="0" smtClean="0">
              <a:latin typeface="Times New Roman" pitchFamily="18" charset="0"/>
              <a:cs typeface="Times New Roman" pitchFamily="18" charset="0"/>
            </a:endParaRPr>
          </a:p>
          <a:p>
            <a:pPr marL="914400" indent="-457200" eaLnBrk="1" hangingPunct="1">
              <a:lnSpc>
                <a:spcPct val="110000"/>
              </a:lnSpc>
              <a:spcBef>
                <a:spcPts val="0"/>
              </a:spcBef>
              <a:buClr>
                <a:srgbClr val="002060"/>
              </a:buClr>
              <a:buSzPct val="100000"/>
              <a:buFont typeface="+mj-lt"/>
              <a:buAutoNum type="arabicPeriod"/>
            </a:pPr>
            <a:r>
              <a:rPr lang="en-US" sz="2200" dirty="0" smtClean="0">
                <a:latin typeface="Times New Roman" pitchFamily="18" charset="0"/>
                <a:cs typeface="Times New Roman" pitchFamily="18" charset="0"/>
              </a:rPr>
              <a:t>Candidates should leave feeling that the process was handled professionally and that they were treated respectfully.</a:t>
            </a:r>
          </a:p>
          <a:p>
            <a:pPr marL="914400" indent="-457200" eaLnBrk="1" hangingPunct="1">
              <a:lnSpc>
                <a:spcPct val="110000"/>
              </a:lnSpc>
              <a:spcBef>
                <a:spcPts val="0"/>
              </a:spcBef>
              <a:buClr>
                <a:srgbClr val="002060"/>
              </a:buClr>
              <a:buSzPct val="100000"/>
              <a:buFont typeface="+mj-lt"/>
              <a:buAutoNum type="arabicPeriod"/>
            </a:pPr>
            <a:endParaRPr lang="en-US" sz="2200" dirty="0" smtClean="0">
              <a:latin typeface="Times New Roman" pitchFamily="18" charset="0"/>
              <a:cs typeface="Times New Roman" pitchFamily="18" charset="0"/>
            </a:endParaRPr>
          </a:p>
          <a:p>
            <a:pPr marL="914400" indent="-457200" eaLnBrk="1" hangingPunct="1">
              <a:lnSpc>
                <a:spcPct val="110000"/>
              </a:lnSpc>
              <a:spcBef>
                <a:spcPts val="0"/>
              </a:spcBef>
              <a:buClr>
                <a:srgbClr val="002060"/>
              </a:buClr>
              <a:buSzPct val="100000"/>
              <a:buFont typeface="+mj-lt"/>
              <a:buAutoNum type="arabicPeriod"/>
            </a:pPr>
            <a:r>
              <a:rPr lang="en-US" sz="2200" dirty="0" smtClean="0">
                <a:latin typeface="Times New Roman" pitchFamily="18" charset="0"/>
                <a:cs typeface="Times New Roman" pitchFamily="18" charset="0"/>
              </a:rPr>
              <a:t>Please remember that interviewing is a two-way street…candidates are also making a decision if this is a place </a:t>
            </a:r>
            <a:r>
              <a:rPr lang="en-US" sz="2200" i="1" dirty="0" smtClean="0">
                <a:latin typeface="Times New Roman" pitchFamily="18" charset="0"/>
                <a:cs typeface="Times New Roman" pitchFamily="18" charset="0"/>
              </a:rPr>
              <a:t>they</a:t>
            </a:r>
            <a:r>
              <a:rPr lang="en-US" sz="2200" dirty="0" smtClean="0">
                <a:latin typeface="Times New Roman" pitchFamily="18" charset="0"/>
                <a:cs typeface="Times New Roman" pitchFamily="18" charset="0"/>
              </a:rPr>
              <a:t>  want to work.</a:t>
            </a:r>
          </a:p>
          <a:p>
            <a:pPr marL="566928" indent="-457200" eaLnBrk="1" hangingPunct="1">
              <a:buFont typeface="+mj-lt"/>
              <a:buAutoNum type="arabicPeriod"/>
            </a:pPr>
            <a:endParaRPr lang="en-US" sz="2200" dirty="0" smtClean="0"/>
          </a:p>
          <a:p>
            <a:pPr eaLnBrk="1" hangingPunct="1">
              <a:buNone/>
            </a:pPr>
            <a:endParaRPr lang="en-US" sz="2400" dirty="0" smtClean="0"/>
          </a:p>
          <a:p>
            <a:pPr eaLnBrk="1" hangingPunct="1">
              <a:buFont typeface="Wingdings" pitchFamily="2" charset="2"/>
              <a:buNone/>
            </a:pPr>
            <a:endParaRPr lang="en-US" sz="1200" dirty="0" smtClean="0"/>
          </a:p>
        </p:txBody>
      </p:sp>
      <p:sp>
        <p:nvSpPr>
          <p:cNvPr id="57346" name="Slide Number Placeholder 5"/>
          <p:cNvSpPr>
            <a:spLocks noGrp="1"/>
          </p:cNvSpPr>
          <p:nvPr>
            <p:ph type="sldNum" sz="quarter" idx="12"/>
          </p:nvPr>
        </p:nvSpPr>
        <p:spPr>
          <a:noFill/>
        </p:spPr>
        <p:txBody>
          <a:bodyPr/>
          <a:lstStyle/>
          <a:p>
            <a:fld id="{76D5FBFE-44EA-4806-ADEB-696605B7BB46}" type="slidenum">
              <a:rPr lang="en-US" smtClean="0">
                <a:latin typeface="Times New Roman" pitchFamily="18" charset="0"/>
                <a:cs typeface="Times New Roman" pitchFamily="18" charset="0"/>
              </a:rPr>
              <a:pPr/>
              <a:t>46</a:t>
            </a:fld>
            <a:endParaRPr lang="en-US" dirty="0" smtClean="0">
              <a:latin typeface="Times New Roman" pitchFamily="18" charset="0"/>
              <a:cs typeface="Times New Roman" pitchFamily="18" charset="0"/>
            </a:endParaRPr>
          </a:p>
        </p:txBody>
      </p:sp>
      <p:sp>
        <p:nvSpPr>
          <p:cNvPr id="73730" name="Rectangle 2"/>
          <p:cNvSpPr>
            <a:spLocks noGrp="1" noChangeArrowheads="1"/>
          </p:cNvSpPr>
          <p:nvPr>
            <p:ph type="title"/>
          </p:nvPr>
        </p:nvSpPr>
        <p:spPr>
          <a:xfrm>
            <a:off x="457200" y="190501"/>
            <a:ext cx="8077200" cy="1409700"/>
          </a:xfrm>
        </p:spPr>
        <p:txBody>
          <a:bodyPr/>
          <a:lstStyle/>
          <a:p>
            <a:pPr algn="ctr" eaLnBrk="1" hangingPunct="1">
              <a:defRPr/>
            </a:pPr>
            <a:r>
              <a:rPr lang="en-US" sz="3600" b="1" dirty="0" smtClean="0">
                <a:solidFill>
                  <a:schemeClr val="tx1"/>
                </a:solidFill>
                <a:effectLst/>
                <a:latin typeface="Times New Roman" pitchFamily="18" charset="0"/>
                <a:cs typeface="Times New Roman" pitchFamily="18" charset="0"/>
              </a:rPr>
              <a:t>The </a:t>
            </a:r>
            <a:r>
              <a:rPr lang="en-US" sz="3600" dirty="0" smtClean="0">
                <a:solidFill>
                  <a:schemeClr val="tx1"/>
                </a:solidFill>
                <a:effectLst/>
                <a:latin typeface="Times New Roman" pitchFamily="18" charset="0"/>
                <a:cs typeface="Times New Roman" pitchFamily="18" charset="0"/>
              </a:rPr>
              <a:t>Desired </a:t>
            </a:r>
            <a:r>
              <a:rPr lang="en-US" sz="3600" b="1" dirty="0" smtClean="0">
                <a:solidFill>
                  <a:schemeClr val="tx1"/>
                </a:solidFill>
                <a:effectLst/>
                <a:latin typeface="Times New Roman" pitchFamily="18" charset="0"/>
                <a:cs typeface="Times New Roman" pitchFamily="18" charset="0"/>
              </a:rPr>
              <a:t>Interview Experience</a:t>
            </a:r>
            <a:br>
              <a:rPr lang="en-US" sz="3600" b="1" dirty="0" smtClean="0">
                <a:solidFill>
                  <a:schemeClr val="tx1"/>
                </a:solidFill>
                <a:effectLst/>
                <a:latin typeface="Times New Roman" pitchFamily="18" charset="0"/>
                <a:cs typeface="Times New Roman" pitchFamily="18" charset="0"/>
              </a:rPr>
            </a:br>
            <a:endParaRPr lang="en-US" sz="3600" b="1" u="sng" dirty="0" smtClean="0">
              <a:solidFill>
                <a:schemeClr val="tx1"/>
              </a:solidFill>
              <a:effectLst/>
              <a:latin typeface="Times New Roman" pitchFamily="18" charset="0"/>
              <a:cs typeface="Times New Roman" pitchFamily="18" charset="0"/>
            </a:endParaRPr>
          </a:p>
        </p:txBody>
      </p:sp>
      <p:sp>
        <p:nvSpPr>
          <p:cNvPr id="57349" name="Picture 4" descr="MCj03199900000[1]"/>
          <p:cNvSpPr>
            <a:spLocks noChangeAspect="1" noChangeArrowheads="1"/>
          </p:cNvSpPr>
          <p:nvPr/>
        </p:nvSpPr>
        <p:spPr bwMode="auto">
          <a:xfrm>
            <a:off x="7375525" y="5719763"/>
            <a:ext cx="665163" cy="949325"/>
          </a:xfrm>
          <a:prstGeom prst="rect">
            <a:avLst/>
          </a:prstGeom>
          <a:noFill/>
          <a:ln w="9525">
            <a:noFill/>
            <a:miter lim="800000"/>
            <a:headEnd/>
            <a:tailEnd/>
          </a:ln>
        </p:spPr>
        <p:txBody>
          <a:bodyPr/>
          <a:lstStyle/>
          <a:p>
            <a:endParaRPr lang="en-US" dirty="0"/>
          </a:p>
        </p:txBody>
      </p:sp>
      <p:sp>
        <p:nvSpPr>
          <p:cNvPr id="57354" name="Picture 9" descr="MCj03980670000[1]"/>
          <p:cNvSpPr>
            <a:spLocks noChangeAspect="1" noChangeArrowheads="1"/>
          </p:cNvSpPr>
          <p:nvPr/>
        </p:nvSpPr>
        <p:spPr bwMode="auto">
          <a:xfrm>
            <a:off x="1143000" y="5410200"/>
            <a:ext cx="1239838" cy="1258888"/>
          </a:xfrm>
          <a:prstGeom prst="rect">
            <a:avLst/>
          </a:prstGeom>
          <a:noFill/>
          <a:ln w="9525">
            <a:noFill/>
            <a:miter lim="800000"/>
            <a:headEnd/>
            <a:tailEnd/>
          </a:ln>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059F4D0-37E0-4B3A-9D80-B55CED862426}" type="slidenum">
              <a:rPr lang="en-US" smtClean="0">
                <a:latin typeface="Times New Roman" pitchFamily="18" charset="0"/>
                <a:cs typeface="Times New Roman" pitchFamily="18" charset="0"/>
              </a:rPr>
              <a:pPr>
                <a:defRPr/>
              </a:pPr>
              <a:t>47</a:t>
            </a:fld>
            <a:endParaRPr lang="en-US" dirty="0">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143000"/>
            <a:ext cx="4114800" cy="3687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heel spokes="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sldNum" sz="quarter" idx="12"/>
          </p:nvPr>
        </p:nvSpPr>
        <p:spPr>
          <a:noFill/>
        </p:spPr>
        <p:txBody>
          <a:bodyPr/>
          <a:lstStyle/>
          <a:p>
            <a:fld id="{7DDEB52D-125C-450B-9B51-714DA7A1FE1C}" type="slidenum">
              <a:rPr lang="en-US" smtClean="0">
                <a:latin typeface="Times New Roman" pitchFamily="18" charset="0"/>
                <a:cs typeface="Times New Roman" pitchFamily="18" charset="0"/>
              </a:rPr>
              <a:pPr/>
              <a:t>48</a:t>
            </a:fld>
            <a:endParaRPr lang="en-US" dirty="0" smtClean="0">
              <a:latin typeface="Times New Roman" pitchFamily="18" charset="0"/>
              <a:cs typeface="Times New Roman" pitchFamily="18" charset="0"/>
            </a:endParaRPr>
          </a:p>
        </p:txBody>
      </p:sp>
      <p:sp>
        <p:nvSpPr>
          <p:cNvPr id="97284" name="Rectangle 4"/>
          <p:cNvSpPr>
            <a:spLocks noGrp="1" noChangeArrowheads="1"/>
          </p:cNvSpPr>
          <p:nvPr>
            <p:ph type="title"/>
          </p:nvPr>
        </p:nvSpPr>
        <p:spPr>
          <a:xfrm>
            <a:off x="457200" y="304800"/>
            <a:ext cx="8077200" cy="1527175"/>
          </a:xfrm>
        </p:spPr>
        <p:txBody>
          <a:bodyPr>
            <a:noAutofit/>
          </a:bodyPr>
          <a:lstStyle/>
          <a:p>
            <a:pPr algn="ctr" eaLnBrk="1" hangingPunct="1">
              <a:defRPr/>
            </a:pPr>
            <a:r>
              <a:rPr lang="en-US" sz="3600" b="1" u="sng" dirty="0" smtClean="0">
                <a:solidFill>
                  <a:schemeClr val="tx1"/>
                </a:solidFill>
                <a:effectLst/>
                <a:latin typeface="Times New Roman" pitchFamily="18" charset="0"/>
                <a:cs typeface="Times New Roman" pitchFamily="18" charset="0"/>
              </a:rPr>
              <a:t>POST-TRAINING ASSESSMENT</a:t>
            </a:r>
            <a:r>
              <a:rPr lang="en-US" sz="3600" b="1" dirty="0" smtClean="0">
                <a:solidFill>
                  <a:schemeClr val="tx1"/>
                </a:solidFill>
                <a:effectLst/>
                <a:latin typeface="Times New Roman" pitchFamily="18" charset="0"/>
                <a:cs typeface="Times New Roman" pitchFamily="18" charset="0"/>
              </a:rPr>
              <a:t/>
            </a:r>
            <a:br>
              <a:rPr lang="en-US" sz="3600" b="1" dirty="0" smtClean="0">
                <a:solidFill>
                  <a:schemeClr val="tx1"/>
                </a:solidFill>
                <a:effectLst/>
                <a:latin typeface="Times New Roman" pitchFamily="18" charset="0"/>
                <a:cs typeface="Times New Roman" pitchFamily="18" charset="0"/>
              </a:rPr>
            </a:br>
            <a:r>
              <a:rPr lang="en-US" sz="3600" b="1" dirty="0" smtClean="0">
                <a:solidFill>
                  <a:schemeClr val="tx1"/>
                </a:solidFill>
                <a:effectLst/>
                <a:latin typeface="Times New Roman" pitchFamily="18" charset="0"/>
                <a:cs typeface="Times New Roman" pitchFamily="18" charset="0"/>
              </a:rPr>
              <a:t>Mock Screening Committee Scenarios Workshop</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133600"/>
            <a:ext cx="48768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077200" cy="4419600"/>
          </a:xfrm>
        </p:spPr>
        <p:txBody>
          <a:bodyPr>
            <a:normAutofit/>
          </a:bodyPr>
          <a:lstStyle/>
          <a:p>
            <a:pPr marL="919163" indent="-461963">
              <a:spcBef>
                <a:spcPts val="0"/>
              </a:spcBef>
              <a:buClrTx/>
              <a:buSzPct val="100000"/>
              <a:buFont typeface="+mj-lt"/>
              <a:buAutoNum type="arabicPeriod"/>
            </a:pPr>
            <a:r>
              <a:rPr lang="en-US" sz="2400" dirty="0" smtClean="0">
                <a:latin typeface="Times New Roman" pitchFamily="18" charset="0"/>
                <a:cs typeface="Times New Roman" pitchFamily="18" charset="0"/>
              </a:rPr>
              <a:t>The following fact patterns are either vague or are missing key facts to promote a multi-dimensional discussion.  Please read the scenarios carefully and consider all possible circumstances as you prepare your responses.</a:t>
            </a:r>
          </a:p>
          <a:p>
            <a:pPr marL="919163" indent="-461963">
              <a:spcBef>
                <a:spcPts val="0"/>
              </a:spcBef>
              <a:buClrTx/>
              <a:buSzPct val="100000"/>
              <a:buFont typeface="+mj-lt"/>
              <a:buAutoNum type="arabicPeriod"/>
            </a:pPr>
            <a:r>
              <a:rPr lang="en-US" sz="2400" dirty="0" smtClean="0">
                <a:latin typeface="Times New Roman" pitchFamily="18" charset="0"/>
                <a:cs typeface="Times New Roman" pitchFamily="18" charset="0"/>
              </a:rPr>
              <a:t>Please get into groups based on the color of your name tent. Then fully analyze and respond to the next 8 screening committee scenarios.</a:t>
            </a:r>
          </a:p>
          <a:p>
            <a:pPr marL="919163" indent="-461963">
              <a:spcBef>
                <a:spcPts val="0"/>
              </a:spcBef>
              <a:buClrTx/>
              <a:buSzPct val="100000"/>
              <a:buFont typeface="+mj-lt"/>
              <a:buAutoNum type="arabicPeriod"/>
            </a:pPr>
            <a:r>
              <a:rPr lang="en-US" sz="2400" dirty="0" smtClean="0">
                <a:latin typeface="Times New Roman" pitchFamily="18" charset="0"/>
                <a:cs typeface="Times New Roman" pitchFamily="18" charset="0"/>
              </a:rPr>
              <a:t>Then work as a group to create a new scenario and include how the screening committee should respond.</a:t>
            </a:r>
            <a:endParaRPr lang="en-US" sz="2400" dirty="0">
              <a:latin typeface="Times New Roman" pitchFamily="18" charset="0"/>
              <a:cs typeface="Times New Roman" pitchFamily="18" charset="0"/>
            </a:endParaRPr>
          </a:p>
        </p:txBody>
      </p:sp>
      <p:sp>
        <p:nvSpPr>
          <p:cNvPr id="63490" name="Rectangle 6"/>
          <p:cNvSpPr>
            <a:spLocks noGrp="1" noChangeArrowheads="1"/>
          </p:cNvSpPr>
          <p:nvPr>
            <p:ph type="sldNum" sz="quarter" idx="12"/>
          </p:nvPr>
        </p:nvSpPr>
        <p:spPr>
          <a:noFill/>
        </p:spPr>
        <p:txBody>
          <a:bodyPr/>
          <a:lstStyle/>
          <a:p>
            <a:fld id="{7DDEB52D-125C-450B-9B51-714DA7A1FE1C}" type="slidenum">
              <a:rPr lang="en-US" smtClean="0">
                <a:latin typeface="Times New Roman" pitchFamily="18" charset="0"/>
                <a:cs typeface="Times New Roman" pitchFamily="18" charset="0"/>
              </a:rPr>
              <a:pPr/>
              <a:t>49</a:t>
            </a:fld>
            <a:endParaRPr lang="en-US" dirty="0" smtClean="0">
              <a:latin typeface="Times New Roman" pitchFamily="18" charset="0"/>
              <a:cs typeface="Times New Roman" pitchFamily="18" charset="0"/>
            </a:endParaRPr>
          </a:p>
        </p:txBody>
      </p:sp>
      <p:sp>
        <p:nvSpPr>
          <p:cNvPr id="97284" name="Rectangle 4"/>
          <p:cNvSpPr>
            <a:spLocks noGrp="1" noChangeArrowheads="1"/>
          </p:cNvSpPr>
          <p:nvPr>
            <p:ph type="title"/>
          </p:nvPr>
        </p:nvSpPr>
        <p:spPr>
          <a:xfrm>
            <a:off x="457200" y="304799"/>
            <a:ext cx="8382000" cy="1295401"/>
          </a:xfrm>
        </p:spPr>
        <p:txBody>
          <a:bodyPr/>
          <a:lstStyle/>
          <a:p>
            <a:pPr algn="ctr" eaLnBrk="1" hangingPunct="1">
              <a:defRPr/>
            </a:pPr>
            <a:r>
              <a:rPr lang="en-US" sz="3600" b="1" dirty="0" smtClean="0">
                <a:solidFill>
                  <a:schemeClr val="tx1"/>
                </a:solidFill>
                <a:effectLst/>
                <a:latin typeface="Times New Roman" pitchFamily="18" charset="0"/>
                <a:cs typeface="Times New Roman" pitchFamily="18" charset="0"/>
              </a:rPr>
              <a:t>Screening Committee Scenarios</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457200" y="1143000"/>
            <a:ext cx="8077200" cy="4114800"/>
          </a:xfrm>
        </p:spPr>
        <p:txBody>
          <a:bodyPr/>
          <a:lstStyle/>
          <a:p>
            <a:pPr lvl="0"/>
            <a:endParaRPr lang="en-US" sz="2000" dirty="0" smtClean="0"/>
          </a:p>
          <a:p>
            <a:pPr marL="971550" lvl="0" indent="-514350">
              <a:buClr>
                <a:srgbClr val="002060"/>
              </a:buClr>
              <a:buSzPct val="100000"/>
              <a:buFont typeface="+mj-lt"/>
              <a:buAutoNum type="arabicPeriod"/>
            </a:pPr>
            <a:r>
              <a:rPr lang="en-US" sz="2800" dirty="0" smtClean="0">
                <a:latin typeface="Times New Roman" pitchFamily="18" charset="0"/>
                <a:cs typeface="Times New Roman" pitchFamily="18" charset="0"/>
              </a:rPr>
              <a:t>Benefits of diversity and inclusion in the workplace. </a:t>
            </a:r>
          </a:p>
          <a:p>
            <a:pPr marL="971550" lvl="0" indent="-514350">
              <a:buClr>
                <a:srgbClr val="002060"/>
              </a:buClr>
              <a:buSzPct val="100000"/>
              <a:buFont typeface="+mj-lt"/>
              <a:buAutoNum type="arabicPeriod"/>
            </a:pPr>
            <a:r>
              <a:rPr lang="en-US" sz="2800" dirty="0" smtClean="0">
                <a:latin typeface="Times New Roman" pitchFamily="18" charset="0"/>
                <a:cs typeface="Times New Roman" pitchFamily="18" charset="0"/>
              </a:rPr>
              <a:t>Identify and eliminate bias in the hiring process. </a:t>
            </a:r>
          </a:p>
          <a:p>
            <a:pPr marL="971550" lvl="0" indent="-514350">
              <a:buClr>
                <a:srgbClr val="002060"/>
              </a:buClr>
              <a:buSzPct val="100000"/>
              <a:buFont typeface="+mj-lt"/>
              <a:buAutoNum type="arabicPeriod"/>
            </a:pPr>
            <a:r>
              <a:rPr lang="en-US" sz="2800" dirty="0" smtClean="0">
                <a:latin typeface="Times New Roman" pitchFamily="18" charset="0"/>
                <a:cs typeface="Times New Roman" pitchFamily="18" charset="0"/>
              </a:rPr>
              <a:t>Best HR practices regarding serving on a screening committee.</a:t>
            </a:r>
          </a:p>
          <a:p>
            <a:pPr marL="971550" indent="-514350">
              <a:buClr>
                <a:srgbClr val="002060"/>
              </a:buClr>
              <a:buSzPct val="100000"/>
              <a:buFont typeface="+mj-lt"/>
              <a:buAutoNum type="arabicPeriod"/>
            </a:pPr>
            <a:r>
              <a:rPr lang="en-US" sz="2800" dirty="0" smtClean="0">
                <a:latin typeface="Times New Roman" pitchFamily="18" charset="0"/>
                <a:cs typeface="Times New Roman" pitchFamily="18" charset="0"/>
              </a:rPr>
              <a:t>The relevance of the primary State </a:t>
            </a:r>
            <a:r>
              <a:rPr lang="en-US" sz="2800" dirty="0">
                <a:latin typeface="Times New Roman" pitchFamily="18" charset="0"/>
                <a:cs typeface="Times New Roman" pitchFamily="18" charset="0"/>
              </a:rPr>
              <a:t>and </a:t>
            </a:r>
            <a:r>
              <a:rPr lang="en-US" sz="2800" dirty="0" smtClean="0">
                <a:latin typeface="Times New Roman" pitchFamily="18" charset="0"/>
                <a:cs typeface="Times New Roman" pitchFamily="18" charset="0"/>
              </a:rPr>
              <a:t>Federal </a:t>
            </a:r>
            <a:r>
              <a:rPr lang="en-US" sz="2800" dirty="0">
                <a:latin typeface="Times New Roman" pitchFamily="18" charset="0"/>
                <a:cs typeface="Times New Roman" pitchFamily="18" charset="0"/>
              </a:rPr>
              <a:t>nondiscrimination laws</a:t>
            </a:r>
            <a:r>
              <a:rPr lang="en-US" sz="2800" dirty="0" smtClean="0">
                <a:latin typeface="Times New Roman" pitchFamily="18" charset="0"/>
                <a:cs typeface="Times New Roman" pitchFamily="18" charset="0"/>
              </a:rPr>
              <a:t>.</a:t>
            </a:r>
          </a:p>
          <a:p>
            <a:pPr lvl="1" eaLnBrk="1" hangingPunct="1">
              <a:buFont typeface="Wingdings" pitchFamily="2" charset="2"/>
              <a:buChar char="Ø"/>
            </a:pPr>
            <a:endParaRPr lang="en-US" sz="2800" dirty="0" smtClean="0">
              <a:latin typeface="Times New Roman" pitchFamily="18" charset="0"/>
              <a:cs typeface="Times New Roman" pitchFamily="18" charset="0"/>
            </a:endParaRPr>
          </a:p>
          <a:p>
            <a:pPr lvl="1" eaLnBrk="1" hangingPunct="1">
              <a:buNone/>
            </a:pPr>
            <a:endParaRPr lang="en-US" sz="2000" dirty="0" smtClean="0"/>
          </a:p>
          <a:p>
            <a:pPr lvl="1" eaLnBrk="1" hangingPunct="1">
              <a:buFont typeface="Wingdings" pitchFamily="2" charset="2"/>
              <a:buNone/>
            </a:pPr>
            <a:endParaRPr lang="en-US" sz="2000" dirty="0" smtClean="0">
              <a:solidFill>
                <a:schemeClr val="accent2"/>
              </a:solidFill>
            </a:endParaRPr>
          </a:p>
        </p:txBody>
      </p:sp>
      <p:sp>
        <p:nvSpPr>
          <p:cNvPr id="4098" name="Slide Number Placeholder 5"/>
          <p:cNvSpPr>
            <a:spLocks noGrp="1"/>
          </p:cNvSpPr>
          <p:nvPr>
            <p:ph type="sldNum" sz="quarter" idx="12"/>
          </p:nvPr>
        </p:nvSpPr>
        <p:spPr>
          <a:noFill/>
        </p:spPr>
        <p:txBody>
          <a:bodyPr>
            <a:normAutofit/>
          </a:bodyPr>
          <a:lstStyle/>
          <a:p>
            <a:fld id="{3A8E1F61-7615-4581-8EC0-6F6B8517D28B}" type="slidenum">
              <a:rPr lang="en-US" altLang="en-US" smtClean="0">
                <a:latin typeface="Times New Roman" pitchFamily="18" charset="0"/>
                <a:cs typeface="Times New Roman" pitchFamily="18" charset="0"/>
              </a:rPr>
              <a:pPr/>
              <a:t>5</a:t>
            </a:fld>
            <a:endParaRPr lang="en-US" altLang="en-US" dirty="0" smtClean="0">
              <a:latin typeface="Times New Roman" pitchFamily="18" charset="0"/>
              <a:cs typeface="Times New Roman" pitchFamily="18" charset="0"/>
            </a:endParaRPr>
          </a:p>
        </p:txBody>
      </p:sp>
      <p:sp>
        <p:nvSpPr>
          <p:cNvPr id="6" name="Title 5"/>
          <p:cNvSpPr>
            <a:spLocks noGrp="1"/>
          </p:cNvSpPr>
          <p:nvPr>
            <p:ph type="title"/>
          </p:nvPr>
        </p:nvSpPr>
        <p:spPr/>
        <p:txBody>
          <a:bodyPr/>
          <a:lstStyle/>
          <a:p>
            <a:pPr algn="ctr"/>
            <a:r>
              <a:rPr lang="en-US" sz="3600" b="1" dirty="0" smtClean="0">
                <a:solidFill>
                  <a:schemeClr val="tx1"/>
                </a:solidFill>
                <a:effectLst/>
                <a:latin typeface="Times New Roman" pitchFamily="18" charset="0"/>
                <a:cs typeface="Times New Roman" pitchFamily="18" charset="0"/>
              </a:rPr>
              <a:t>Learning Objectives</a:t>
            </a:r>
            <a:endParaRPr lang="en-US" sz="3600" dirty="0">
              <a:solidFill>
                <a:schemeClr val="tx1"/>
              </a:solidFill>
              <a:effectLst/>
              <a:latin typeface="Times New Roman" pitchFamily="18" charset="0"/>
              <a:cs typeface="Times New Roman" pitchFamily="18" charset="0"/>
            </a:endParaRPr>
          </a:p>
        </p:txBody>
      </p:sp>
      <p:sp>
        <p:nvSpPr>
          <p:cNvPr id="4100" name="Rectangle 4"/>
          <p:cNvSpPr>
            <a:spLocks noChangeArrowheads="1"/>
          </p:cNvSpPr>
          <p:nvPr/>
        </p:nvSpPr>
        <p:spPr bwMode="auto">
          <a:xfrm>
            <a:off x="1600200" y="304800"/>
            <a:ext cx="6400800" cy="1295400"/>
          </a:xfrm>
          <a:prstGeom prst="rect">
            <a:avLst/>
          </a:prstGeom>
          <a:noFill/>
          <a:ln w="9525">
            <a:noFill/>
            <a:miter lim="800000"/>
            <a:headEnd/>
            <a:tailEnd/>
          </a:ln>
        </p:spPr>
        <p:txBody>
          <a:bodyPr anchor="b"/>
          <a:lstStyle/>
          <a:p>
            <a:pPr>
              <a:defRPr/>
            </a:pPr>
            <a:endParaRPr lang="en-US" sz="3600" b="1" dirty="0">
              <a:effectLst>
                <a:outerShdw blurRad="38100" dist="38100" dir="2700000" algn="tl">
                  <a:srgbClr val="000000">
                    <a:alpha val="43137"/>
                  </a:srgbClr>
                </a:outerShdw>
              </a:effectLst>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2"/>
          </p:nvPr>
        </p:nvSpPr>
        <p:spPr>
          <a:noFill/>
        </p:spPr>
        <p:txBody>
          <a:bodyPr/>
          <a:lstStyle/>
          <a:p>
            <a:fld id="{1F381AC9-8C83-4A31-90A7-8D1514A17BB3}" type="slidenum">
              <a:rPr lang="en-US" smtClean="0">
                <a:latin typeface="Times New Roman" pitchFamily="18" charset="0"/>
                <a:cs typeface="Times New Roman" pitchFamily="18" charset="0"/>
              </a:rPr>
              <a:pPr/>
              <a:t>50</a:t>
            </a:fld>
            <a:endParaRPr lang="en-US" dirty="0" smtClean="0">
              <a:latin typeface="Times New Roman" pitchFamily="18" charset="0"/>
              <a:cs typeface="Times New Roman" pitchFamily="18" charset="0"/>
            </a:endParaRPr>
          </a:p>
        </p:txBody>
      </p:sp>
      <p:sp>
        <p:nvSpPr>
          <p:cNvPr id="107532" name="Rectangle 12"/>
          <p:cNvSpPr>
            <a:spLocks noGrp="1" noChangeArrowheads="1"/>
          </p:cNvSpPr>
          <p:nvPr>
            <p:ph type="title"/>
          </p:nvPr>
        </p:nvSpPr>
        <p:spPr/>
        <p:txBody>
          <a:bodyPr/>
          <a:lstStyle/>
          <a:p>
            <a:pPr marL="1588" indent="-1588" algn="ctr" eaLnBrk="1" hangingPunct="1">
              <a:defRPr/>
            </a:pPr>
            <a:r>
              <a:rPr lang="en-US" sz="3600" b="1" dirty="0" smtClean="0">
                <a:solidFill>
                  <a:schemeClr val="tx1"/>
                </a:solidFill>
                <a:effectLst/>
                <a:latin typeface="Times New Roman" pitchFamily="18" charset="0"/>
                <a:cs typeface="Times New Roman" pitchFamily="18" charset="0"/>
              </a:rPr>
              <a:t>Scenario #1</a:t>
            </a:r>
          </a:p>
        </p:txBody>
      </p:sp>
      <p:sp>
        <p:nvSpPr>
          <p:cNvPr id="64516" name="Text Box 14"/>
          <p:cNvSpPr txBox="1">
            <a:spLocks noChangeArrowheads="1"/>
          </p:cNvSpPr>
          <p:nvPr/>
        </p:nvSpPr>
        <p:spPr bwMode="auto">
          <a:xfrm>
            <a:off x="457200" y="1981200"/>
            <a:ext cx="8001000" cy="2677656"/>
          </a:xfrm>
          <a:prstGeom prst="rect">
            <a:avLst/>
          </a:prstGeom>
          <a:noFill/>
          <a:ln w="9525">
            <a:noFill/>
            <a:miter lim="800000"/>
            <a:headEnd/>
            <a:tailEnd/>
          </a:ln>
        </p:spPr>
        <p:txBody>
          <a:bodyPr wrap="square">
            <a:spAutoFit/>
          </a:bodyPr>
          <a:lstStyle/>
          <a:p>
            <a:pPr algn="ctr">
              <a:spcBef>
                <a:spcPts val="0"/>
              </a:spcBef>
              <a:buClr>
                <a:schemeClr val="tx1"/>
              </a:buClr>
            </a:pPr>
            <a:r>
              <a:rPr lang="en-US" sz="2400" dirty="0">
                <a:latin typeface="Times New Roman" pitchFamily="18" charset="0"/>
                <a:cs typeface="Times New Roman" pitchFamily="18" charset="0"/>
              </a:rPr>
              <a:t>While beginning to screen the applications, Brad </a:t>
            </a:r>
            <a:r>
              <a:rPr lang="en-US" sz="2400" dirty="0" smtClean="0">
                <a:latin typeface="Times New Roman" pitchFamily="18" charset="0"/>
                <a:cs typeface="Times New Roman" pitchFamily="18" charset="0"/>
              </a:rPr>
              <a:t>Prat, </a:t>
            </a:r>
            <a:r>
              <a:rPr lang="en-US" sz="2400" dirty="0">
                <a:latin typeface="Times New Roman" pitchFamily="18" charset="0"/>
                <a:cs typeface="Times New Roman" pitchFamily="18" charset="0"/>
              </a:rPr>
              <a:t>one of the members of the Screening Committee sees an application from Jennifer </a:t>
            </a:r>
            <a:r>
              <a:rPr lang="en-US" sz="2400" dirty="0" smtClean="0">
                <a:latin typeface="Times New Roman" pitchFamily="18" charset="0"/>
                <a:cs typeface="Times New Roman" pitchFamily="18" charset="0"/>
              </a:rPr>
              <a:t>Union, </a:t>
            </a:r>
            <a:r>
              <a:rPr lang="en-US" sz="2400" dirty="0">
                <a:latin typeface="Times New Roman" pitchFamily="18" charset="0"/>
                <a:cs typeface="Times New Roman" pitchFamily="18" charset="0"/>
              </a:rPr>
              <a:t>who is someone that he definitely knows but hasn’t seen for some time.  He says, “Well, we don’t need to look any further.  We’ve got our girl right here.”  </a:t>
            </a:r>
            <a:endParaRPr lang="en-US" sz="2400" dirty="0" smtClean="0">
              <a:latin typeface="Times New Roman" pitchFamily="18" charset="0"/>
              <a:cs typeface="Times New Roman" pitchFamily="18" charset="0"/>
            </a:endParaRPr>
          </a:p>
          <a:p>
            <a:pPr algn="ctr">
              <a:spcBef>
                <a:spcPts val="0"/>
              </a:spcBef>
              <a:buClr>
                <a:schemeClr val="tx1"/>
              </a:buClr>
            </a:pPr>
            <a:endParaRPr lang="en-US" sz="2400" dirty="0">
              <a:latin typeface="Times New Roman" pitchFamily="18" charset="0"/>
              <a:cs typeface="Times New Roman" pitchFamily="18" charset="0"/>
            </a:endParaRPr>
          </a:p>
          <a:p>
            <a:pPr algn="ctr">
              <a:spcBef>
                <a:spcPts val="0"/>
              </a:spcBef>
              <a:buClr>
                <a:schemeClr val="tx1"/>
              </a:buClr>
            </a:pPr>
            <a:r>
              <a:rPr lang="en-US" sz="2400" dirty="0" smtClean="0">
                <a:latin typeface="Times New Roman" pitchFamily="18" charset="0"/>
                <a:cs typeface="Times New Roman" pitchFamily="18" charset="0"/>
              </a:rPr>
              <a:t>How </a:t>
            </a:r>
            <a:r>
              <a:rPr lang="en-US" sz="2400" dirty="0">
                <a:latin typeface="Times New Roman" pitchFamily="18" charset="0"/>
                <a:cs typeface="Times New Roman" pitchFamily="18" charset="0"/>
              </a:rPr>
              <a:t>should you respond as a Screening Committee member?</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4"/>
          <p:cNvSpPr>
            <a:spLocks noGrp="1"/>
          </p:cNvSpPr>
          <p:nvPr>
            <p:ph type="sldNum" sz="quarter" idx="12"/>
          </p:nvPr>
        </p:nvSpPr>
        <p:spPr>
          <a:noFill/>
        </p:spPr>
        <p:txBody>
          <a:bodyPr/>
          <a:lstStyle/>
          <a:p>
            <a:fld id="{7E6B2D74-B285-44AC-8960-3207D1F8E53A}" type="slidenum">
              <a:rPr lang="en-US" smtClean="0">
                <a:latin typeface="Times New Roman" pitchFamily="18" charset="0"/>
                <a:cs typeface="Times New Roman" pitchFamily="18" charset="0"/>
              </a:rPr>
              <a:pPr/>
              <a:t>51</a:t>
            </a:fld>
            <a:endParaRPr lang="en-US" dirty="0" smtClean="0">
              <a:latin typeface="Times New Roman" pitchFamily="18" charset="0"/>
              <a:cs typeface="Times New Roman" pitchFamily="18" charset="0"/>
            </a:endParaRPr>
          </a:p>
        </p:txBody>
      </p:sp>
      <p:sp>
        <p:nvSpPr>
          <p:cNvPr id="115714" name="Rectangle 2"/>
          <p:cNvSpPr>
            <a:spLocks noGrp="1" noChangeArrowheads="1"/>
          </p:cNvSpPr>
          <p:nvPr>
            <p:ph type="title"/>
          </p:nvPr>
        </p:nvSpPr>
        <p:spPr/>
        <p:txBody>
          <a:bodyPr/>
          <a:lstStyle/>
          <a:p>
            <a:pPr marL="1588" indent="-1588" algn="ctr" eaLnBrk="1" hangingPunct="1">
              <a:defRPr/>
            </a:pPr>
            <a:r>
              <a:rPr lang="en-US" sz="3600" b="1" dirty="0" smtClean="0">
                <a:solidFill>
                  <a:schemeClr val="tx1"/>
                </a:solidFill>
                <a:effectLst/>
                <a:latin typeface="Times New Roman" pitchFamily="18" charset="0"/>
                <a:cs typeface="Times New Roman" pitchFamily="18" charset="0"/>
              </a:rPr>
              <a:t>Scenario #2</a:t>
            </a:r>
          </a:p>
        </p:txBody>
      </p:sp>
      <p:sp>
        <p:nvSpPr>
          <p:cNvPr id="65540" name="Text Box 3"/>
          <p:cNvSpPr txBox="1">
            <a:spLocks noChangeArrowheads="1"/>
          </p:cNvSpPr>
          <p:nvPr/>
        </p:nvSpPr>
        <p:spPr bwMode="auto">
          <a:xfrm>
            <a:off x="457200" y="1676400"/>
            <a:ext cx="8077200" cy="4154984"/>
          </a:xfrm>
          <a:prstGeom prst="rect">
            <a:avLst/>
          </a:prstGeom>
          <a:noFill/>
          <a:ln w="9525">
            <a:noFill/>
            <a:miter lim="800000"/>
            <a:headEnd/>
            <a:tailEnd/>
          </a:ln>
        </p:spPr>
        <p:txBody>
          <a:bodyPr wrap="square">
            <a:spAutoFit/>
          </a:bodyPr>
          <a:lstStyle/>
          <a:p>
            <a:pPr algn="ctr">
              <a:spcBef>
                <a:spcPts val="0"/>
              </a:spcBef>
              <a:buClr>
                <a:schemeClr val="tx1"/>
              </a:buClr>
            </a:pPr>
            <a:r>
              <a:rPr lang="en-US" sz="2400" dirty="0" smtClean="0">
                <a:latin typeface="Times New Roman" pitchFamily="18" charset="0"/>
                <a:cs typeface="Times New Roman" pitchFamily="18" charset="0"/>
              </a:rPr>
              <a:t>Joe </a:t>
            </a:r>
            <a:r>
              <a:rPr lang="en-US" sz="2400" dirty="0">
                <a:latin typeface="Times New Roman" pitchFamily="18" charset="0"/>
                <a:cs typeface="Times New Roman" pitchFamily="18" charset="0"/>
              </a:rPr>
              <a:t>Washington participated on a screening committee for a faculty contract position in 2001.  At the time, </a:t>
            </a:r>
            <a:r>
              <a:rPr lang="en-US" sz="2400" dirty="0" smtClean="0">
                <a:latin typeface="Times New Roman" pitchFamily="18" charset="0"/>
                <a:cs typeface="Times New Roman" pitchFamily="18" charset="0"/>
              </a:rPr>
              <a:t>Joe </a:t>
            </a:r>
            <a:r>
              <a:rPr lang="en-US" sz="2400" dirty="0">
                <a:latin typeface="Times New Roman" pitchFamily="18" charset="0"/>
                <a:cs typeface="Times New Roman" pitchFamily="18" charset="0"/>
              </a:rPr>
              <a:t>didn’t know any of the applicants.  Alice, who was an </a:t>
            </a:r>
            <a:r>
              <a:rPr lang="en-US" sz="2400" dirty="0" smtClean="0">
                <a:latin typeface="Times New Roman" pitchFamily="18" charset="0"/>
                <a:cs typeface="Times New Roman" pitchFamily="18" charset="0"/>
              </a:rPr>
              <a:t>applicant, </a:t>
            </a:r>
            <a:r>
              <a:rPr lang="en-US" sz="2400" dirty="0">
                <a:latin typeface="Times New Roman" pitchFamily="18" charset="0"/>
                <a:cs typeface="Times New Roman" pitchFamily="18" charset="0"/>
              </a:rPr>
              <a:t>did not get the job.  In 2010, Alice has decided to apply for a contract position in a different department. </a:t>
            </a:r>
            <a:r>
              <a:rPr lang="en-US" sz="2400" dirty="0" smtClean="0">
                <a:latin typeface="Times New Roman" pitchFamily="18" charset="0"/>
                <a:cs typeface="Times New Roman" pitchFamily="18" charset="0"/>
              </a:rPr>
              <a:t>Joe </a:t>
            </a:r>
            <a:r>
              <a:rPr lang="en-US" sz="2400" dirty="0">
                <a:latin typeface="Times New Roman" pitchFamily="18" charset="0"/>
                <a:cs typeface="Times New Roman" pitchFamily="18" charset="0"/>
              </a:rPr>
              <a:t>is not on the screening committee for this position.  She says to </a:t>
            </a:r>
            <a:r>
              <a:rPr lang="en-US" sz="2400" dirty="0" smtClean="0">
                <a:latin typeface="Times New Roman" pitchFamily="18" charset="0"/>
                <a:cs typeface="Times New Roman" pitchFamily="18" charset="0"/>
              </a:rPr>
              <a:t>Joe, </a:t>
            </a:r>
            <a:r>
              <a:rPr lang="en-US" sz="2400" dirty="0">
                <a:latin typeface="Times New Roman" pitchFamily="18" charset="0"/>
                <a:cs typeface="Times New Roman" pitchFamily="18" charset="0"/>
              </a:rPr>
              <a:t>“Since you were on the committee that interviewed me in 2001, can you give me some feedback on how I answered questions during my interview?” </a:t>
            </a:r>
            <a:endParaRPr lang="en-US" sz="2400" dirty="0" smtClean="0">
              <a:latin typeface="Times New Roman" pitchFamily="18" charset="0"/>
              <a:cs typeface="Times New Roman" pitchFamily="18" charset="0"/>
            </a:endParaRPr>
          </a:p>
          <a:p>
            <a:pPr algn="ctr">
              <a:spcBef>
                <a:spcPts val="0"/>
              </a:spcBef>
              <a:buClr>
                <a:schemeClr val="tx1"/>
              </a:buClr>
            </a:pPr>
            <a:endParaRPr lang="en-US" sz="2400" dirty="0">
              <a:latin typeface="Times New Roman" pitchFamily="18" charset="0"/>
              <a:cs typeface="Times New Roman" pitchFamily="18" charset="0"/>
            </a:endParaRPr>
          </a:p>
          <a:p>
            <a:pPr algn="ctr">
              <a:spcBef>
                <a:spcPts val="0"/>
              </a:spcBef>
              <a:buClr>
                <a:schemeClr val="tx1"/>
              </a:buClr>
            </a:pPr>
            <a:r>
              <a:rPr lang="en-US" sz="2400" dirty="0" smtClean="0">
                <a:latin typeface="Times New Roman" pitchFamily="18" charset="0"/>
                <a:cs typeface="Times New Roman" pitchFamily="18" charset="0"/>
              </a:rPr>
              <a:t>How </a:t>
            </a:r>
            <a:r>
              <a:rPr lang="en-US" sz="2400" dirty="0">
                <a:latin typeface="Times New Roman" pitchFamily="18" charset="0"/>
                <a:cs typeface="Times New Roman" pitchFamily="18" charset="0"/>
              </a:rPr>
              <a:t>should </a:t>
            </a:r>
            <a:r>
              <a:rPr lang="en-US" sz="2400" dirty="0" smtClean="0">
                <a:latin typeface="Times New Roman" pitchFamily="18" charset="0"/>
                <a:cs typeface="Times New Roman" pitchFamily="18" charset="0"/>
              </a:rPr>
              <a:t>Joe </a:t>
            </a:r>
            <a:r>
              <a:rPr lang="en-US" sz="2400" dirty="0">
                <a:latin typeface="Times New Roman" pitchFamily="18" charset="0"/>
                <a:cs typeface="Times New Roman" pitchFamily="18" charset="0"/>
              </a:rPr>
              <a:t>respond?</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p:cNvSpPr>
            <a:spLocks noGrp="1"/>
          </p:cNvSpPr>
          <p:nvPr>
            <p:ph type="sldNum" sz="quarter" idx="12"/>
          </p:nvPr>
        </p:nvSpPr>
        <p:spPr>
          <a:noFill/>
        </p:spPr>
        <p:txBody>
          <a:bodyPr/>
          <a:lstStyle/>
          <a:p>
            <a:fld id="{5BC7E45C-C1ED-4F2B-8C95-B88A08626452}" type="slidenum">
              <a:rPr lang="en-US" smtClean="0">
                <a:latin typeface="Times New Roman" pitchFamily="18" charset="0"/>
                <a:cs typeface="Times New Roman" pitchFamily="18" charset="0"/>
              </a:rPr>
              <a:pPr/>
              <a:t>52</a:t>
            </a:fld>
            <a:endParaRPr lang="en-US" dirty="0" smtClean="0">
              <a:latin typeface="Times New Roman" pitchFamily="18" charset="0"/>
              <a:cs typeface="Times New Roman" pitchFamily="18" charset="0"/>
            </a:endParaRPr>
          </a:p>
        </p:txBody>
      </p:sp>
      <p:sp>
        <p:nvSpPr>
          <p:cNvPr id="116738" name="Rectangle 2"/>
          <p:cNvSpPr>
            <a:spLocks noGrp="1" noChangeArrowheads="1"/>
          </p:cNvSpPr>
          <p:nvPr>
            <p:ph type="title"/>
          </p:nvPr>
        </p:nvSpPr>
        <p:spPr/>
        <p:txBody>
          <a:bodyPr/>
          <a:lstStyle/>
          <a:p>
            <a:pPr marL="1588" indent="-1588" algn="ctr" eaLnBrk="1" hangingPunct="1">
              <a:defRPr/>
            </a:pPr>
            <a:r>
              <a:rPr lang="en-US" sz="3600" b="1" dirty="0" smtClean="0">
                <a:solidFill>
                  <a:schemeClr val="tx1"/>
                </a:solidFill>
                <a:effectLst/>
                <a:latin typeface="Times New Roman" pitchFamily="18" charset="0"/>
                <a:cs typeface="Times New Roman" pitchFamily="18" charset="0"/>
              </a:rPr>
              <a:t>Scenario #3</a:t>
            </a:r>
          </a:p>
        </p:txBody>
      </p:sp>
      <p:sp>
        <p:nvSpPr>
          <p:cNvPr id="66564" name="Text Box 3"/>
          <p:cNvSpPr txBox="1">
            <a:spLocks noChangeArrowheads="1"/>
          </p:cNvSpPr>
          <p:nvPr/>
        </p:nvSpPr>
        <p:spPr bwMode="auto">
          <a:xfrm>
            <a:off x="457200" y="1600200"/>
            <a:ext cx="8153400" cy="3416320"/>
          </a:xfrm>
          <a:prstGeom prst="rect">
            <a:avLst/>
          </a:prstGeom>
          <a:noFill/>
          <a:ln w="9525">
            <a:noFill/>
            <a:miter lim="800000"/>
            <a:headEnd/>
            <a:tailEnd/>
          </a:ln>
        </p:spPr>
        <p:txBody>
          <a:bodyPr wrap="square">
            <a:spAutoFit/>
          </a:bodyPr>
          <a:lstStyle/>
          <a:p>
            <a:pPr algn="ctr">
              <a:spcBef>
                <a:spcPts val="0"/>
              </a:spcBef>
              <a:buClr>
                <a:schemeClr val="tx1"/>
              </a:buClr>
            </a:pPr>
            <a:r>
              <a:rPr lang="en-US" sz="2400" dirty="0">
                <a:latin typeface="Times New Roman" pitchFamily="18" charset="0"/>
                <a:cs typeface="Times New Roman" pitchFamily="18" charset="0"/>
              </a:rPr>
              <a:t>Prior to the first interview of the day, the screening committee agreed that the candidates would be told that they have 30 minutes to answer all of the questions and notified when they had 10 minutes remaining.  You are now interviewing George </a:t>
            </a:r>
            <a:r>
              <a:rPr lang="en-US" sz="2400" dirty="0" smtClean="0">
                <a:latin typeface="Times New Roman" pitchFamily="18" charset="0"/>
                <a:cs typeface="Times New Roman" pitchFamily="18" charset="0"/>
              </a:rPr>
              <a:t>Cast, </a:t>
            </a:r>
            <a:r>
              <a:rPr lang="en-US" sz="2400" dirty="0">
                <a:latin typeface="Times New Roman" pitchFamily="18" charset="0"/>
                <a:cs typeface="Times New Roman" pitchFamily="18" charset="0"/>
              </a:rPr>
              <a:t>who is the fourth candidate.  He was informed that he had 10 minutes left.  Now, there are only 4 minutes left and he still has not responded to 8 of the 10 interview questions.  </a:t>
            </a:r>
            <a:endParaRPr lang="en-US" sz="2400" dirty="0" smtClean="0">
              <a:latin typeface="Times New Roman" pitchFamily="18" charset="0"/>
              <a:cs typeface="Times New Roman" pitchFamily="18" charset="0"/>
            </a:endParaRPr>
          </a:p>
          <a:p>
            <a:pPr algn="ctr">
              <a:spcBef>
                <a:spcPts val="0"/>
              </a:spcBef>
              <a:buClr>
                <a:schemeClr val="tx1"/>
              </a:buClr>
            </a:pPr>
            <a:endParaRPr lang="en-US" sz="2400" dirty="0">
              <a:latin typeface="Times New Roman" pitchFamily="18" charset="0"/>
              <a:cs typeface="Times New Roman" pitchFamily="18" charset="0"/>
            </a:endParaRPr>
          </a:p>
          <a:p>
            <a:pPr algn="ctr">
              <a:spcBef>
                <a:spcPts val="0"/>
              </a:spcBef>
              <a:buClr>
                <a:schemeClr val="tx1"/>
              </a:buClr>
            </a:pPr>
            <a:r>
              <a:rPr lang="en-US" sz="2400" dirty="0" smtClean="0">
                <a:latin typeface="Times New Roman" pitchFamily="18" charset="0"/>
                <a:cs typeface="Times New Roman" pitchFamily="18" charset="0"/>
              </a:rPr>
              <a:t>How </a:t>
            </a:r>
            <a:r>
              <a:rPr lang="en-US" sz="2400" dirty="0">
                <a:latin typeface="Times New Roman" pitchFamily="18" charset="0"/>
                <a:cs typeface="Times New Roman" pitchFamily="18" charset="0"/>
              </a:rPr>
              <a:t>should you respond as a screening committee member?</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12"/>
          </p:nvPr>
        </p:nvSpPr>
        <p:spPr>
          <a:noFill/>
        </p:spPr>
        <p:txBody>
          <a:bodyPr/>
          <a:lstStyle/>
          <a:p>
            <a:fld id="{B7EE4240-5E0C-4D4A-8722-1A3E2D50DF47}" type="slidenum">
              <a:rPr lang="en-US" smtClean="0">
                <a:latin typeface="Times New Roman" pitchFamily="18" charset="0"/>
                <a:cs typeface="Times New Roman" pitchFamily="18" charset="0"/>
              </a:rPr>
              <a:pPr/>
              <a:t>53</a:t>
            </a:fld>
            <a:endParaRPr lang="en-US" dirty="0" smtClean="0">
              <a:latin typeface="Times New Roman" pitchFamily="18" charset="0"/>
              <a:cs typeface="Times New Roman" pitchFamily="18" charset="0"/>
            </a:endParaRPr>
          </a:p>
        </p:txBody>
      </p:sp>
      <p:sp>
        <p:nvSpPr>
          <p:cNvPr id="117762" name="Rectangle 2"/>
          <p:cNvSpPr>
            <a:spLocks noGrp="1" noChangeArrowheads="1"/>
          </p:cNvSpPr>
          <p:nvPr>
            <p:ph type="title"/>
          </p:nvPr>
        </p:nvSpPr>
        <p:spPr/>
        <p:txBody>
          <a:bodyPr/>
          <a:lstStyle/>
          <a:p>
            <a:pPr marL="1588" indent="-1588" algn="ctr" eaLnBrk="1" hangingPunct="1">
              <a:defRPr/>
            </a:pPr>
            <a:r>
              <a:rPr lang="en-US" sz="3600" b="1" dirty="0" smtClean="0">
                <a:solidFill>
                  <a:schemeClr val="tx1"/>
                </a:solidFill>
                <a:effectLst/>
                <a:latin typeface="Times New Roman" pitchFamily="18" charset="0"/>
                <a:cs typeface="Times New Roman" pitchFamily="18" charset="0"/>
              </a:rPr>
              <a:t>Scenario #4</a:t>
            </a:r>
          </a:p>
        </p:txBody>
      </p:sp>
      <p:sp>
        <p:nvSpPr>
          <p:cNvPr id="67588" name="Text Box 3"/>
          <p:cNvSpPr txBox="1">
            <a:spLocks noChangeArrowheads="1"/>
          </p:cNvSpPr>
          <p:nvPr/>
        </p:nvSpPr>
        <p:spPr bwMode="auto">
          <a:xfrm>
            <a:off x="457200" y="1600200"/>
            <a:ext cx="8153400" cy="3416320"/>
          </a:xfrm>
          <a:prstGeom prst="rect">
            <a:avLst/>
          </a:prstGeom>
          <a:noFill/>
          <a:ln w="9525">
            <a:noFill/>
            <a:miter lim="800000"/>
            <a:headEnd/>
            <a:tailEnd/>
          </a:ln>
        </p:spPr>
        <p:txBody>
          <a:bodyPr wrap="square">
            <a:spAutoFit/>
          </a:bodyPr>
          <a:lstStyle/>
          <a:p>
            <a:pPr algn="ctr">
              <a:spcBef>
                <a:spcPts val="0"/>
              </a:spcBef>
              <a:buClr>
                <a:schemeClr val="tx1"/>
              </a:buClr>
            </a:pPr>
            <a:r>
              <a:rPr lang="en-US" sz="2400" dirty="0">
                <a:latin typeface="Times New Roman" pitchFamily="18" charset="0"/>
                <a:cs typeface="Times New Roman" pitchFamily="18" charset="0"/>
              </a:rPr>
              <a:t>After Abe </a:t>
            </a:r>
            <a:r>
              <a:rPr lang="en-US" sz="2400" dirty="0" smtClean="0">
                <a:latin typeface="Times New Roman" pitchFamily="18" charset="0"/>
                <a:cs typeface="Times New Roman" pitchFamily="18" charset="0"/>
              </a:rPr>
              <a:t>Lin </a:t>
            </a:r>
            <a:r>
              <a:rPr lang="en-US" sz="2400" dirty="0">
                <a:latin typeface="Times New Roman" pitchFamily="18" charset="0"/>
                <a:cs typeface="Times New Roman" pitchFamily="18" charset="0"/>
              </a:rPr>
              <a:t>and Albert </a:t>
            </a:r>
            <a:r>
              <a:rPr lang="en-US" sz="2400" dirty="0" smtClean="0">
                <a:latin typeface="Times New Roman" pitchFamily="18" charset="0"/>
                <a:cs typeface="Times New Roman" pitchFamily="18" charset="0"/>
              </a:rPr>
              <a:t>Snow, </a:t>
            </a:r>
            <a:r>
              <a:rPr lang="en-US" sz="2400" dirty="0">
                <a:latin typeface="Times New Roman" pitchFamily="18" charset="0"/>
                <a:cs typeface="Times New Roman" pitchFamily="18" charset="0"/>
              </a:rPr>
              <a:t>who were the first two candidates, leave the interview room, several committee members note that both candidates have completely misinterpreted question #</a:t>
            </a:r>
            <a:r>
              <a:rPr lang="en-US" sz="2400" dirty="0" smtClean="0">
                <a:latin typeface="Times New Roman" pitchFamily="18" charset="0"/>
                <a:cs typeface="Times New Roman" pitchFamily="18" charset="0"/>
              </a:rPr>
              <a:t>5.  In the </a:t>
            </a:r>
            <a:r>
              <a:rPr lang="en-US" sz="2400" dirty="0">
                <a:latin typeface="Times New Roman" pitchFamily="18" charset="0"/>
                <a:cs typeface="Times New Roman" pitchFamily="18" charset="0"/>
              </a:rPr>
              <a:t>discussion that follows, the committee agrees that this is because the question is unclear.  The chairperson suggests restating the question to make it clearer for the remaining candidates.  </a:t>
            </a:r>
            <a:endParaRPr lang="en-US" sz="2400" dirty="0" smtClean="0">
              <a:latin typeface="Times New Roman" pitchFamily="18" charset="0"/>
              <a:cs typeface="Times New Roman" pitchFamily="18" charset="0"/>
            </a:endParaRPr>
          </a:p>
          <a:p>
            <a:pPr algn="ctr">
              <a:spcBef>
                <a:spcPts val="0"/>
              </a:spcBef>
              <a:buClr>
                <a:schemeClr val="tx1"/>
              </a:buClr>
            </a:pPr>
            <a:endParaRPr lang="en-US" sz="2400" dirty="0" smtClean="0">
              <a:latin typeface="Times New Roman" pitchFamily="18" charset="0"/>
              <a:cs typeface="Times New Roman" pitchFamily="18" charset="0"/>
            </a:endParaRPr>
          </a:p>
          <a:p>
            <a:pPr algn="ctr">
              <a:spcBef>
                <a:spcPts val="0"/>
              </a:spcBef>
              <a:buClr>
                <a:schemeClr val="tx1"/>
              </a:buClr>
            </a:pP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this permissible? Why?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p:cNvSpPr>
            <a:spLocks noGrp="1"/>
          </p:cNvSpPr>
          <p:nvPr>
            <p:ph type="sldNum" sz="quarter" idx="12"/>
          </p:nvPr>
        </p:nvSpPr>
        <p:spPr>
          <a:noFill/>
        </p:spPr>
        <p:txBody>
          <a:bodyPr/>
          <a:lstStyle/>
          <a:p>
            <a:fld id="{1A8C0FAE-257F-4F0C-A546-2A33AA83CE12}" type="slidenum">
              <a:rPr lang="en-US" smtClean="0">
                <a:latin typeface="Times New Roman" pitchFamily="18" charset="0"/>
                <a:cs typeface="Times New Roman" pitchFamily="18" charset="0"/>
              </a:rPr>
              <a:pPr/>
              <a:t>54</a:t>
            </a:fld>
            <a:endParaRPr lang="en-US" dirty="0" smtClean="0">
              <a:latin typeface="Times New Roman" pitchFamily="18" charset="0"/>
              <a:cs typeface="Times New Roman" pitchFamily="18" charset="0"/>
            </a:endParaRPr>
          </a:p>
        </p:txBody>
      </p:sp>
      <p:sp>
        <p:nvSpPr>
          <p:cNvPr id="119810" name="Rectangle 2"/>
          <p:cNvSpPr>
            <a:spLocks noGrp="1" noChangeArrowheads="1"/>
          </p:cNvSpPr>
          <p:nvPr>
            <p:ph type="title"/>
          </p:nvPr>
        </p:nvSpPr>
        <p:spPr/>
        <p:txBody>
          <a:bodyPr/>
          <a:lstStyle/>
          <a:p>
            <a:pPr marL="1588" indent="-1588" algn="ctr" eaLnBrk="1" hangingPunct="1">
              <a:defRPr/>
            </a:pPr>
            <a:r>
              <a:rPr lang="en-US" sz="3600" b="1" dirty="0" smtClean="0">
                <a:solidFill>
                  <a:schemeClr val="tx1"/>
                </a:solidFill>
                <a:effectLst/>
                <a:latin typeface="Times New Roman" pitchFamily="18" charset="0"/>
                <a:cs typeface="Times New Roman" pitchFamily="18" charset="0"/>
              </a:rPr>
              <a:t>Scenario #5</a:t>
            </a:r>
          </a:p>
        </p:txBody>
      </p:sp>
      <p:sp>
        <p:nvSpPr>
          <p:cNvPr id="69636" name="Text Box 3"/>
          <p:cNvSpPr txBox="1">
            <a:spLocks noChangeArrowheads="1"/>
          </p:cNvSpPr>
          <p:nvPr/>
        </p:nvSpPr>
        <p:spPr bwMode="auto">
          <a:xfrm>
            <a:off x="457200" y="1600200"/>
            <a:ext cx="8153400" cy="1938992"/>
          </a:xfrm>
          <a:prstGeom prst="rect">
            <a:avLst/>
          </a:prstGeom>
          <a:noFill/>
          <a:ln w="9525">
            <a:noFill/>
            <a:miter lim="800000"/>
            <a:headEnd/>
            <a:tailEnd/>
          </a:ln>
        </p:spPr>
        <p:txBody>
          <a:bodyPr wrap="square">
            <a:spAutoFit/>
          </a:bodyPr>
          <a:lstStyle/>
          <a:p>
            <a:pPr algn="ctr">
              <a:spcBef>
                <a:spcPts val="0"/>
              </a:spcBef>
              <a:buClr>
                <a:schemeClr val="tx1"/>
              </a:buClr>
            </a:pPr>
            <a:r>
              <a:rPr lang="en-US" sz="2400" dirty="0">
                <a:latin typeface="Times New Roman" pitchFamily="18" charset="0"/>
                <a:cs typeface="Times New Roman" pitchFamily="18" charset="0"/>
              </a:rPr>
              <a:t>While screening applications, a member of the screening committee advises another committee member of hearsay regarding a candidate’s professional reputation.  </a:t>
            </a:r>
            <a:endParaRPr lang="en-US" sz="2400" dirty="0" smtClean="0">
              <a:latin typeface="Times New Roman" pitchFamily="18" charset="0"/>
              <a:cs typeface="Times New Roman" pitchFamily="18" charset="0"/>
            </a:endParaRPr>
          </a:p>
          <a:p>
            <a:pPr algn="ctr">
              <a:spcBef>
                <a:spcPts val="0"/>
              </a:spcBef>
              <a:buClr>
                <a:schemeClr val="tx1"/>
              </a:buClr>
            </a:pPr>
            <a:endParaRPr lang="en-US" sz="2400" dirty="0" smtClean="0">
              <a:latin typeface="Times New Roman" pitchFamily="18" charset="0"/>
              <a:cs typeface="Times New Roman" pitchFamily="18" charset="0"/>
            </a:endParaRPr>
          </a:p>
          <a:p>
            <a:pPr algn="ctr">
              <a:spcBef>
                <a:spcPts val="0"/>
              </a:spcBef>
              <a:buClr>
                <a:schemeClr val="tx1"/>
              </a:buClr>
            </a:pPr>
            <a:r>
              <a:rPr lang="en-US" sz="2400" dirty="0" smtClean="0">
                <a:latin typeface="Times New Roman" pitchFamily="18" charset="0"/>
                <a:cs typeface="Times New Roman" pitchFamily="18" charset="0"/>
              </a:rPr>
              <a:t>How </a:t>
            </a:r>
            <a:r>
              <a:rPr lang="en-US" sz="2400" dirty="0">
                <a:latin typeface="Times New Roman" pitchFamily="18" charset="0"/>
                <a:cs typeface="Times New Roman" pitchFamily="18" charset="0"/>
              </a:rPr>
              <a:t>should you respond?</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4"/>
          <p:cNvSpPr>
            <a:spLocks noGrp="1"/>
          </p:cNvSpPr>
          <p:nvPr>
            <p:ph type="sldNum" sz="quarter" idx="12"/>
          </p:nvPr>
        </p:nvSpPr>
        <p:spPr>
          <a:noFill/>
        </p:spPr>
        <p:txBody>
          <a:bodyPr/>
          <a:lstStyle/>
          <a:p>
            <a:fld id="{810E8A77-6D04-44C1-B5E5-F26E77831FFC}" type="slidenum">
              <a:rPr lang="en-US" smtClean="0">
                <a:latin typeface="Times New Roman" pitchFamily="18" charset="0"/>
                <a:cs typeface="Times New Roman" pitchFamily="18" charset="0"/>
              </a:rPr>
              <a:pPr/>
              <a:t>55</a:t>
            </a:fld>
            <a:endParaRPr lang="en-US" dirty="0" smtClean="0">
              <a:latin typeface="Times New Roman" pitchFamily="18" charset="0"/>
              <a:cs typeface="Times New Roman" pitchFamily="18" charset="0"/>
            </a:endParaRPr>
          </a:p>
        </p:txBody>
      </p:sp>
      <p:sp>
        <p:nvSpPr>
          <p:cNvPr id="120834" name="Rectangle 2"/>
          <p:cNvSpPr>
            <a:spLocks noGrp="1" noChangeArrowheads="1"/>
          </p:cNvSpPr>
          <p:nvPr>
            <p:ph type="title"/>
          </p:nvPr>
        </p:nvSpPr>
        <p:spPr>
          <a:xfrm>
            <a:off x="419100" y="304800"/>
            <a:ext cx="8229600" cy="1143000"/>
          </a:xfrm>
        </p:spPr>
        <p:txBody>
          <a:bodyPr/>
          <a:lstStyle/>
          <a:p>
            <a:pPr marL="1588" indent="-1588" algn="ctr" eaLnBrk="1" hangingPunct="1">
              <a:defRPr/>
            </a:pPr>
            <a:r>
              <a:rPr lang="en-US" sz="3600" b="1" dirty="0" smtClean="0">
                <a:solidFill>
                  <a:schemeClr val="tx1"/>
                </a:solidFill>
                <a:effectLst/>
                <a:latin typeface="Times New Roman" pitchFamily="18" charset="0"/>
                <a:cs typeface="Times New Roman" pitchFamily="18" charset="0"/>
              </a:rPr>
              <a:t>Scenario #6</a:t>
            </a:r>
          </a:p>
        </p:txBody>
      </p:sp>
      <p:sp>
        <p:nvSpPr>
          <p:cNvPr id="70660" name="Text Box 3"/>
          <p:cNvSpPr txBox="1">
            <a:spLocks noChangeArrowheads="1"/>
          </p:cNvSpPr>
          <p:nvPr/>
        </p:nvSpPr>
        <p:spPr bwMode="auto">
          <a:xfrm>
            <a:off x="457200" y="1981200"/>
            <a:ext cx="8153400" cy="3046988"/>
          </a:xfrm>
          <a:prstGeom prst="rect">
            <a:avLst/>
          </a:prstGeom>
          <a:noFill/>
          <a:ln w="9525">
            <a:noFill/>
            <a:miter lim="800000"/>
            <a:headEnd/>
            <a:tailEnd/>
          </a:ln>
        </p:spPr>
        <p:txBody>
          <a:bodyPr wrap="square">
            <a:spAutoFit/>
          </a:bodyPr>
          <a:lstStyle/>
          <a:p>
            <a:pPr algn="ctr">
              <a:spcBef>
                <a:spcPts val="0"/>
              </a:spcBef>
              <a:buClr>
                <a:schemeClr val="tx1"/>
              </a:buClr>
            </a:pPr>
            <a:r>
              <a:rPr lang="en-US" sz="2400" dirty="0">
                <a:latin typeface="Times New Roman" pitchFamily="18" charset="0"/>
                <a:cs typeface="Times New Roman" pitchFamily="18" charset="0"/>
              </a:rPr>
              <a:t>The committee is currently </a:t>
            </a:r>
            <a:r>
              <a:rPr lang="en-US" sz="2400" dirty="0" smtClean="0">
                <a:latin typeface="Times New Roman" pitchFamily="18" charset="0"/>
                <a:cs typeface="Times New Roman" pitchFamily="18" charset="0"/>
              </a:rPr>
              <a:t>screening applications </a:t>
            </a:r>
            <a:r>
              <a:rPr lang="en-US" sz="2400" dirty="0">
                <a:latin typeface="Times New Roman" pitchFamily="18" charset="0"/>
                <a:cs typeface="Times New Roman" pitchFamily="18" charset="0"/>
              </a:rPr>
              <a:t>and is working on </a:t>
            </a: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scores for the candidates to determine who will be interviewed.  One of the screening committee members says that he wants to add another diversity question to the list of interview questions, in order to elicit additional information regarding the candidates’ experiences and understanding of diversity issues.  </a:t>
            </a:r>
            <a:endParaRPr lang="en-US" sz="2400" dirty="0" smtClean="0">
              <a:latin typeface="Times New Roman" pitchFamily="18" charset="0"/>
              <a:cs typeface="Times New Roman" pitchFamily="18" charset="0"/>
            </a:endParaRPr>
          </a:p>
          <a:p>
            <a:pPr algn="ctr">
              <a:spcBef>
                <a:spcPts val="0"/>
              </a:spcBef>
              <a:buClr>
                <a:schemeClr val="tx1"/>
              </a:buClr>
            </a:pPr>
            <a:endParaRPr lang="en-US" sz="2400" dirty="0">
              <a:latin typeface="Times New Roman" pitchFamily="18" charset="0"/>
              <a:cs typeface="Times New Roman" pitchFamily="18" charset="0"/>
            </a:endParaRPr>
          </a:p>
          <a:p>
            <a:pPr algn="ctr">
              <a:spcBef>
                <a:spcPts val="0"/>
              </a:spcBef>
              <a:buClr>
                <a:schemeClr val="tx1"/>
              </a:buClr>
            </a:pPr>
            <a:r>
              <a:rPr lang="en-US" sz="2400" dirty="0" smtClean="0">
                <a:latin typeface="Times New Roman" pitchFamily="18" charset="0"/>
                <a:cs typeface="Times New Roman" pitchFamily="18" charset="0"/>
              </a:rPr>
              <a:t>How </a:t>
            </a:r>
            <a:r>
              <a:rPr lang="en-US" sz="2400" dirty="0">
                <a:latin typeface="Times New Roman" pitchFamily="18" charset="0"/>
                <a:cs typeface="Times New Roman" pitchFamily="18" charset="0"/>
              </a:rPr>
              <a:t>should you respond?</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4"/>
          <p:cNvSpPr>
            <a:spLocks noGrp="1"/>
          </p:cNvSpPr>
          <p:nvPr>
            <p:ph type="sldNum" sz="quarter" idx="12"/>
          </p:nvPr>
        </p:nvSpPr>
        <p:spPr>
          <a:noFill/>
        </p:spPr>
        <p:txBody>
          <a:bodyPr/>
          <a:lstStyle/>
          <a:p>
            <a:fld id="{14063F1A-0DDC-4FDF-9B04-E78EB1A51087}" type="slidenum">
              <a:rPr lang="en-US" smtClean="0">
                <a:latin typeface="Times New Roman" pitchFamily="18" charset="0"/>
                <a:cs typeface="Times New Roman" pitchFamily="18" charset="0"/>
              </a:rPr>
              <a:pPr/>
              <a:t>56</a:t>
            </a:fld>
            <a:endParaRPr lang="en-US" dirty="0" smtClean="0">
              <a:latin typeface="Times New Roman" pitchFamily="18" charset="0"/>
              <a:cs typeface="Times New Roman" pitchFamily="18" charset="0"/>
            </a:endParaRPr>
          </a:p>
        </p:txBody>
      </p:sp>
      <p:sp>
        <p:nvSpPr>
          <p:cNvPr id="121858" name="Rectangle 2"/>
          <p:cNvSpPr>
            <a:spLocks noGrp="1" noChangeArrowheads="1"/>
          </p:cNvSpPr>
          <p:nvPr>
            <p:ph type="title"/>
          </p:nvPr>
        </p:nvSpPr>
        <p:spPr/>
        <p:txBody>
          <a:bodyPr/>
          <a:lstStyle/>
          <a:p>
            <a:pPr marL="1588" indent="-1588" algn="ctr" eaLnBrk="1" hangingPunct="1">
              <a:defRPr/>
            </a:pPr>
            <a:r>
              <a:rPr lang="en-US" sz="3600" b="1" dirty="0" smtClean="0">
                <a:solidFill>
                  <a:schemeClr val="tx1"/>
                </a:solidFill>
                <a:effectLst/>
                <a:latin typeface="Times New Roman" pitchFamily="18" charset="0"/>
                <a:cs typeface="Times New Roman" pitchFamily="18" charset="0"/>
              </a:rPr>
              <a:t>Scenario #7</a:t>
            </a:r>
          </a:p>
        </p:txBody>
      </p:sp>
      <p:sp>
        <p:nvSpPr>
          <p:cNvPr id="71684" name="Text Box 3"/>
          <p:cNvSpPr txBox="1">
            <a:spLocks noChangeArrowheads="1"/>
          </p:cNvSpPr>
          <p:nvPr/>
        </p:nvSpPr>
        <p:spPr bwMode="auto">
          <a:xfrm>
            <a:off x="457200" y="1981200"/>
            <a:ext cx="8153400" cy="3416320"/>
          </a:xfrm>
          <a:prstGeom prst="rect">
            <a:avLst/>
          </a:prstGeom>
          <a:noFill/>
          <a:ln w="9525">
            <a:noFill/>
            <a:miter lim="800000"/>
            <a:headEnd/>
            <a:tailEnd/>
          </a:ln>
        </p:spPr>
        <p:txBody>
          <a:bodyPr wrap="square">
            <a:spAutoFit/>
          </a:bodyPr>
          <a:lstStyle/>
          <a:p>
            <a:pPr algn="ctr">
              <a:spcBef>
                <a:spcPts val="0"/>
              </a:spcBef>
              <a:buClr>
                <a:schemeClr val="tx1"/>
              </a:buClr>
            </a:pPr>
            <a:r>
              <a:rPr lang="en-US" sz="2400" dirty="0">
                <a:latin typeface="Times New Roman" pitchFamily="18" charset="0"/>
                <a:cs typeface="Times New Roman" pitchFamily="18" charset="0"/>
              </a:rPr>
              <a:t>The last question of the interview asks, “Is there anything else that you would like to share with the committee?”  </a:t>
            </a:r>
            <a:r>
              <a:rPr lang="en-US" sz="2400" dirty="0" smtClean="0">
                <a:latin typeface="Times New Roman" pitchFamily="18" charset="0"/>
                <a:cs typeface="Times New Roman" pitchFamily="18" charset="0"/>
              </a:rPr>
              <a:t>Robert suddenly </a:t>
            </a:r>
            <a:r>
              <a:rPr lang="en-US" sz="2400" dirty="0">
                <a:latin typeface="Times New Roman" pitchFamily="18" charset="0"/>
                <a:cs typeface="Times New Roman" pitchFamily="18" charset="0"/>
              </a:rPr>
              <a:t>reaches into his briefcase and pulls out a portfolio of </a:t>
            </a:r>
            <a:r>
              <a:rPr lang="en-US" sz="2400" dirty="0" smtClean="0">
                <a:latin typeface="Times New Roman" pitchFamily="18" charset="0"/>
                <a:cs typeface="Times New Roman" pitchFamily="18" charset="0"/>
              </a:rPr>
              <a:t>his </a:t>
            </a:r>
            <a:r>
              <a:rPr lang="en-US" sz="2400" dirty="0">
                <a:latin typeface="Times New Roman" pitchFamily="18" charset="0"/>
                <a:cs typeface="Times New Roman" pitchFamily="18" charset="0"/>
              </a:rPr>
              <a:t>work.  </a:t>
            </a:r>
            <a:endParaRPr lang="en-US" sz="2400" dirty="0" smtClean="0">
              <a:latin typeface="Times New Roman" pitchFamily="18" charset="0"/>
              <a:cs typeface="Times New Roman" pitchFamily="18" charset="0"/>
            </a:endParaRPr>
          </a:p>
          <a:p>
            <a:pPr algn="ctr">
              <a:spcBef>
                <a:spcPts val="0"/>
              </a:spcBef>
              <a:buClr>
                <a:schemeClr val="tx1"/>
              </a:buClr>
            </a:pPr>
            <a:endParaRPr lang="en-US" sz="2400" dirty="0" smtClean="0">
              <a:latin typeface="Times New Roman" pitchFamily="18" charset="0"/>
              <a:cs typeface="Times New Roman" pitchFamily="18" charset="0"/>
            </a:endParaRPr>
          </a:p>
          <a:p>
            <a:pPr algn="ctr">
              <a:spcBef>
                <a:spcPts val="0"/>
              </a:spcBef>
              <a:buClr>
                <a:schemeClr val="tx1"/>
              </a:buClr>
            </a:pPr>
            <a:r>
              <a:rPr lang="en-US" sz="2400" dirty="0" smtClean="0">
                <a:latin typeface="Times New Roman" pitchFamily="18" charset="0"/>
                <a:cs typeface="Times New Roman" pitchFamily="18" charset="0"/>
              </a:rPr>
              <a:t>How would you evaluate the committee’s question?  </a:t>
            </a:r>
          </a:p>
          <a:p>
            <a:pPr algn="ctr">
              <a:spcBef>
                <a:spcPts val="0"/>
              </a:spcBef>
              <a:buClr>
                <a:schemeClr val="tx1"/>
              </a:buClr>
            </a:pPr>
            <a:endParaRPr lang="en-US" sz="2400" dirty="0">
              <a:latin typeface="Times New Roman" pitchFamily="18" charset="0"/>
              <a:cs typeface="Times New Roman" pitchFamily="18" charset="0"/>
            </a:endParaRPr>
          </a:p>
          <a:p>
            <a:pPr algn="ctr">
              <a:spcBef>
                <a:spcPts val="0"/>
              </a:spcBef>
              <a:buClr>
                <a:schemeClr val="tx1"/>
              </a:buClr>
            </a:pPr>
            <a:r>
              <a:rPr lang="en-US" sz="2400" dirty="0" smtClean="0">
                <a:latin typeface="Times New Roman" pitchFamily="18" charset="0"/>
                <a:cs typeface="Times New Roman" pitchFamily="18" charset="0"/>
              </a:rPr>
              <a:t>As a screening committee member, how </a:t>
            </a:r>
            <a:r>
              <a:rPr lang="en-US" sz="2400" dirty="0">
                <a:latin typeface="Times New Roman" pitchFamily="18" charset="0"/>
                <a:cs typeface="Times New Roman" pitchFamily="18" charset="0"/>
              </a:rPr>
              <a:t>should you respond </a:t>
            </a:r>
            <a:r>
              <a:rPr lang="en-US" sz="2400" dirty="0" smtClean="0">
                <a:latin typeface="Times New Roman" pitchFamily="18" charset="0"/>
                <a:cs typeface="Times New Roman" pitchFamily="18" charset="0"/>
              </a:rPr>
              <a:t>to Robert’s response?</a:t>
            </a:r>
            <a:endParaRPr lang="en-US" sz="2400" dirty="0">
              <a:latin typeface="Times New Roman" pitchFamily="18" charset="0"/>
              <a:cs typeface="Times New Roman" pitchFamily="18" charset="0"/>
            </a:endParaRPr>
          </a:p>
        </p:txBody>
      </p:sp>
    </p:spTree>
  </p:cSld>
  <p:clrMapOvr>
    <a:masterClrMapping/>
  </p:clrMapOvr>
  <p:transition spd="slow">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610600" cy="4800600"/>
          </a:xfrm>
        </p:spPr>
        <p:txBody>
          <a:bodyPr/>
          <a:lstStyle/>
          <a:p>
            <a:pPr marL="0" indent="0" algn="ctr">
              <a:spcBef>
                <a:spcPts val="0"/>
              </a:spcBef>
              <a:buNone/>
            </a:pPr>
            <a:r>
              <a:rPr lang="en-US" sz="2400" dirty="0" smtClean="0">
                <a:latin typeface="Times New Roman" pitchFamily="18" charset="0"/>
                <a:cs typeface="Times New Roman" pitchFamily="18" charset="0"/>
              </a:rPr>
              <a:t>With your group, develop a scenario for a challenging situation that could occur while serving on a screening committee and state the best way to resolve or address the situation.</a:t>
            </a:r>
          </a:p>
          <a:p>
            <a:pPr algn="ctr">
              <a:spcBef>
                <a:spcPts val="0"/>
              </a:spcBef>
              <a:buNone/>
            </a:pPr>
            <a:endParaRPr lang="en-US" sz="2400" dirty="0" smtClean="0">
              <a:latin typeface="Times New Roman" pitchFamily="18" charset="0"/>
              <a:cs typeface="Times New Roman" pitchFamily="18" charset="0"/>
            </a:endParaRPr>
          </a:p>
          <a:p>
            <a:pPr marL="0" indent="0" algn="ctr">
              <a:spcBef>
                <a:spcPts val="0"/>
              </a:spcBef>
              <a:buNone/>
            </a:pPr>
            <a:r>
              <a:rPr lang="en-US" sz="2400" dirty="0" smtClean="0">
                <a:latin typeface="Times New Roman" pitchFamily="18" charset="0"/>
                <a:cs typeface="Times New Roman" pitchFamily="18" charset="0"/>
              </a:rPr>
              <a:t>Please use the back of one of your name tents to write down the scenario and resolution.  </a:t>
            </a:r>
          </a:p>
          <a:p>
            <a:pPr marL="0" indent="0" algn="ctr">
              <a:spcBef>
                <a:spcPts val="0"/>
              </a:spcBef>
              <a:buNone/>
            </a:pPr>
            <a:r>
              <a:rPr lang="en-US" sz="2400" b="1" u="sng" dirty="0" smtClean="0">
                <a:latin typeface="Times New Roman" pitchFamily="18" charset="0"/>
                <a:cs typeface="Times New Roman" pitchFamily="18" charset="0"/>
              </a:rPr>
              <a:t>Please turn in your group’s scenario at the end of the exercise</a:t>
            </a:r>
            <a:r>
              <a:rPr lang="en-US" sz="2400" b="1" dirty="0" smtClean="0">
                <a:latin typeface="Times New Roman" pitchFamily="18" charset="0"/>
                <a:cs typeface="Times New Roman" pitchFamily="18" charset="0"/>
              </a:rPr>
              <a:t>.</a:t>
            </a:r>
            <a:r>
              <a:rPr lang="en-US" sz="2400" b="1" u="sng" dirty="0" smtClean="0">
                <a:latin typeface="Times New Roman" pitchFamily="18" charset="0"/>
                <a:cs typeface="Times New Roman" pitchFamily="18" charset="0"/>
              </a:rPr>
              <a:t> </a:t>
            </a:r>
            <a:endParaRPr lang="en-US" sz="2400" b="1" u="sng"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8059F4D0-37E0-4B3A-9D80-B55CED862426}" type="slidenum">
              <a:rPr lang="en-US" smtClean="0">
                <a:latin typeface="Times New Roman" pitchFamily="18" charset="0"/>
                <a:cs typeface="Times New Roman" pitchFamily="18" charset="0"/>
              </a:rPr>
              <a:pPr>
                <a:defRPr/>
              </a:pPr>
              <a:t>57</a:t>
            </a:fld>
            <a:endParaRPr lang="en-US" dirty="0">
              <a:latin typeface="Times New Roman" pitchFamily="18" charset="0"/>
              <a:cs typeface="Times New Roman" pitchFamily="18" charset="0"/>
            </a:endParaRPr>
          </a:p>
        </p:txBody>
      </p:sp>
      <p:sp>
        <p:nvSpPr>
          <p:cNvPr id="2" name="Title 1"/>
          <p:cNvSpPr>
            <a:spLocks noGrp="1"/>
          </p:cNvSpPr>
          <p:nvPr>
            <p:ph type="title"/>
          </p:nvPr>
        </p:nvSpPr>
        <p:spPr>
          <a:xfrm>
            <a:off x="457200" y="152400"/>
            <a:ext cx="8229600" cy="990600"/>
          </a:xfrm>
        </p:spPr>
        <p:txBody>
          <a:bodyPr/>
          <a:lstStyle/>
          <a:p>
            <a:pPr algn="ctr"/>
            <a:r>
              <a:rPr lang="en-US" sz="3600" b="1" dirty="0" smtClean="0">
                <a:solidFill>
                  <a:schemeClr val="tx1"/>
                </a:solidFill>
                <a:effectLst/>
                <a:latin typeface="Times New Roman" pitchFamily="18" charset="0"/>
                <a:cs typeface="Times New Roman" pitchFamily="18" charset="0"/>
              </a:rPr>
              <a:t>A New Scenario</a:t>
            </a:r>
            <a:r>
              <a:rPr lang="en-US" dirty="0" smtClean="0"/>
              <a:t>	</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4267200"/>
            <a:ext cx="28575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idx="1"/>
          </p:nvPr>
        </p:nvSpPr>
        <p:spPr>
          <a:xfrm>
            <a:off x="457200" y="1600200"/>
            <a:ext cx="8229600" cy="4495800"/>
          </a:xfrm>
          <a:noFill/>
        </p:spPr>
        <p:txBody>
          <a:bodyPr>
            <a:normAutofit fontScale="85000" lnSpcReduction="20000"/>
          </a:bodyPr>
          <a:lstStyle/>
          <a:p>
            <a:pPr marL="1371600" indent="-457200" eaLnBrk="1" hangingPunct="1">
              <a:lnSpc>
                <a:spcPct val="80000"/>
              </a:lnSpc>
              <a:buFont typeface="Wingdings" pitchFamily="2" charset="2"/>
              <a:buNone/>
              <a:defRPr/>
            </a:pPr>
            <a:endParaRPr lang="en-US" sz="1400" dirty="0" smtClean="0">
              <a:latin typeface="Times New Roman" pitchFamily="18" charset="0"/>
              <a:cs typeface="Times New Roman" pitchFamily="18" charset="0"/>
            </a:endParaRPr>
          </a:p>
          <a:p>
            <a:pPr marL="1371600" indent="-457200" eaLnBrk="1" hangingPunct="1">
              <a:lnSpc>
                <a:spcPct val="120000"/>
              </a:lnSpc>
              <a:spcBef>
                <a:spcPts val="0"/>
              </a:spcBef>
              <a:buClr>
                <a:srgbClr val="002060"/>
              </a:buClr>
              <a:buNone/>
              <a:defRPr/>
            </a:pPr>
            <a:r>
              <a:rPr lang="en-US" sz="1700" dirty="0" smtClean="0">
                <a:solidFill>
                  <a:srgbClr val="002060"/>
                </a:solidFill>
                <a:latin typeface="Times New Roman" pitchFamily="18" charset="0"/>
                <a:cs typeface="Times New Roman" pitchFamily="18" charset="0"/>
              </a:rPr>
              <a:t>City College</a:t>
            </a:r>
          </a:p>
          <a:p>
            <a:pPr marL="1371600" indent="-457200">
              <a:lnSpc>
                <a:spcPct val="120000"/>
              </a:lnSpc>
              <a:spcBef>
                <a:spcPts val="0"/>
              </a:spcBef>
              <a:buClr>
                <a:srgbClr val="002060"/>
              </a:buClr>
              <a:buNone/>
              <a:defRPr/>
            </a:pPr>
            <a:r>
              <a:rPr lang="en-US" sz="1700" b="1" dirty="0" smtClean="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1700" b="1" dirty="0" smtClean="0">
                <a:solidFill>
                  <a:srgbClr val="002060"/>
                </a:solidFill>
                <a:latin typeface="Times New Roman" pitchFamily="18" charset="0"/>
                <a:cs typeface="Times New Roman" pitchFamily="18" charset="0"/>
              </a:rPr>
              <a:t>Edwin Hiel  </a:t>
            </a:r>
            <a:r>
              <a:rPr lang="en-US" sz="1700" dirty="0" smtClean="0">
                <a:solidFill>
                  <a:srgbClr val="002060"/>
                </a:solidFill>
                <a:latin typeface="Times New Roman" pitchFamily="18" charset="0"/>
                <a:cs typeface="Times New Roman" pitchFamily="18" charset="0"/>
              </a:rPr>
              <a:t>	 			(619) 388-3036</a:t>
            </a:r>
          </a:p>
          <a:p>
            <a:pPr marL="1371600" indent="-457200" eaLnBrk="1" hangingPunct="1">
              <a:lnSpc>
                <a:spcPct val="120000"/>
              </a:lnSpc>
              <a:spcBef>
                <a:spcPts val="0"/>
              </a:spcBef>
              <a:buClr>
                <a:srgbClr val="002060"/>
              </a:buClr>
              <a:buNone/>
              <a:defRPr/>
            </a:pPr>
            <a:endParaRPr lang="en-US" sz="1700" dirty="0" smtClean="0">
              <a:solidFill>
                <a:srgbClr val="002060"/>
              </a:solidFill>
              <a:latin typeface="Times New Roman" pitchFamily="18" charset="0"/>
              <a:cs typeface="Times New Roman" pitchFamily="18" charset="0"/>
            </a:endParaRPr>
          </a:p>
          <a:p>
            <a:pPr marL="1371600" indent="-457200">
              <a:lnSpc>
                <a:spcPct val="120000"/>
              </a:lnSpc>
              <a:spcBef>
                <a:spcPts val="0"/>
              </a:spcBef>
              <a:buClr>
                <a:srgbClr val="002060"/>
              </a:buClr>
              <a:buNone/>
              <a:defRPr/>
            </a:pPr>
            <a:r>
              <a:rPr lang="en-US" sz="1700" dirty="0" smtClean="0">
                <a:solidFill>
                  <a:srgbClr val="002060"/>
                </a:solidFill>
                <a:latin typeface="Times New Roman" pitchFamily="18" charset="0"/>
                <a:cs typeface="Times New Roman" pitchFamily="18" charset="0"/>
              </a:rPr>
              <a:t>Miramar College </a:t>
            </a:r>
          </a:p>
          <a:p>
            <a:pPr marL="1371600" indent="-457200">
              <a:lnSpc>
                <a:spcPct val="120000"/>
              </a:lnSpc>
              <a:spcBef>
                <a:spcPts val="0"/>
              </a:spcBef>
              <a:buClr>
                <a:srgbClr val="002060"/>
              </a:buClr>
              <a:buNone/>
              <a:defRPr/>
            </a:pPr>
            <a:r>
              <a:rPr lang="en-US" sz="1700" b="1" dirty="0" smtClean="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1700" b="1" dirty="0" smtClean="0">
                <a:solidFill>
                  <a:srgbClr val="002060"/>
                </a:solidFill>
                <a:latin typeface="Times New Roman" pitchFamily="18" charset="0"/>
                <a:cs typeface="Times New Roman" pitchFamily="18" charset="0"/>
              </a:rPr>
              <a:t>Judy Patacsil</a:t>
            </a:r>
            <a:r>
              <a:rPr lang="en-US" sz="1700" dirty="0" smtClean="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1700" dirty="0" smtClean="0">
                <a:solidFill>
                  <a:srgbClr val="002060"/>
                </a:solidFill>
                <a:latin typeface="Times New Roman" pitchFamily="18" charset="0"/>
                <a:cs typeface="Times New Roman" pitchFamily="18" charset="0"/>
              </a:rPr>
              <a:t>(619) 388-7564</a:t>
            </a:r>
          </a:p>
          <a:p>
            <a:pPr marL="1371600" indent="-457200" eaLnBrk="1" hangingPunct="1">
              <a:lnSpc>
                <a:spcPct val="120000"/>
              </a:lnSpc>
              <a:spcBef>
                <a:spcPts val="0"/>
              </a:spcBef>
              <a:buClr>
                <a:srgbClr val="002060"/>
              </a:buClr>
              <a:buNone/>
              <a:defRPr/>
            </a:pPr>
            <a:r>
              <a:rPr lang="en-US" sz="1700" dirty="0" smtClean="0">
                <a:solidFill>
                  <a:srgbClr val="002060"/>
                </a:solidFill>
                <a:latin typeface="Times New Roman" pitchFamily="18" charset="0"/>
                <a:cs typeface="Times New Roman" pitchFamily="18" charset="0"/>
              </a:rPr>
              <a:t>	</a:t>
            </a:r>
          </a:p>
          <a:p>
            <a:pPr marL="1371600" indent="-457200">
              <a:lnSpc>
                <a:spcPct val="120000"/>
              </a:lnSpc>
              <a:spcBef>
                <a:spcPts val="0"/>
              </a:spcBef>
              <a:buClr>
                <a:srgbClr val="002060"/>
              </a:buClr>
              <a:buNone/>
              <a:defRPr/>
            </a:pPr>
            <a:r>
              <a:rPr lang="en-US" sz="1700" dirty="0" smtClean="0">
                <a:solidFill>
                  <a:srgbClr val="002060"/>
                </a:solidFill>
                <a:latin typeface="Times New Roman" pitchFamily="18" charset="0"/>
                <a:cs typeface="Times New Roman" pitchFamily="18" charset="0"/>
              </a:rPr>
              <a:t>Continuing Education </a:t>
            </a:r>
          </a:p>
          <a:p>
            <a:pPr marL="1371600" indent="-457200">
              <a:lnSpc>
                <a:spcPct val="120000"/>
              </a:lnSpc>
              <a:spcBef>
                <a:spcPts val="0"/>
              </a:spcBef>
              <a:buClr>
                <a:srgbClr val="002060"/>
              </a:buClr>
              <a:buNone/>
              <a:defRPr/>
            </a:pPr>
            <a:r>
              <a:rPr lang="en-US" sz="1700" b="1" dirty="0" smtClean="0">
                <a:solidFill>
                  <a:srgbClr val="002060"/>
                </a:solidFill>
                <a:effectLst>
                  <a:outerShdw blurRad="38100" dist="38100" dir="2700000" algn="tl">
                    <a:srgbClr val="C0C0C0"/>
                  </a:outerShdw>
                </a:effectLst>
                <a:latin typeface="Times New Roman" pitchFamily="18" charset="0"/>
                <a:cs typeface="Times New Roman" pitchFamily="18" charset="0"/>
              </a:rPr>
              <a:t>	Brian Stockert</a:t>
            </a:r>
            <a:r>
              <a:rPr lang="en-US" sz="1700" dirty="0" smtClean="0">
                <a:solidFill>
                  <a:srgbClr val="002060"/>
                </a:solidFill>
                <a:latin typeface="Times New Roman" pitchFamily="18" charset="0"/>
                <a:cs typeface="Times New Roman" pitchFamily="18" charset="0"/>
              </a:rPr>
              <a:t>	 			(619) 388-4879</a:t>
            </a:r>
          </a:p>
          <a:p>
            <a:pPr marL="1371600" indent="-457200" eaLnBrk="1" hangingPunct="1">
              <a:lnSpc>
                <a:spcPct val="120000"/>
              </a:lnSpc>
              <a:spcBef>
                <a:spcPts val="0"/>
              </a:spcBef>
              <a:buClr>
                <a:srgbClr val="002060"/>
              </a:buClr>
              <a:buNone/>
              <a:defRPr/>
            </a:pPr>
            <a:r>
              <a:rPr lang="en-US" sz="1700" dirty="0" smtClean="0">
                <a:solidFill>
                  <a:srgbClr val="002060"/>
                </a:solidFill>
                <a:latin typeface="Times New Roman" pitchFamily="18" charset="0"/>
                <a:cs typeface="Times New Roman" pitchFamily="18" charset="0"/>
              </a:rPr>
              <a:t>	</a:t>
            </a:r>
          </a:p>
          <a:p>
            <a:pPr marL="1371600" indent="-457200">
              <a:lnSpc>
                <a:spcPct val="120000"/>
              </a:lnSpc>
              <a:spcBef>
                <a:spcPts val="0"/>
              </a:spcBef>
              <a:buClr>
                <a:srgbClr val="002060"/>
              </a:buClr>
              <a:buNone/>
              <a:defRPr/>
            </a:pPr>
            <a:r>
              <a:rPr lang="en-US" sz="1700" dirty="0" smtClean="0">
                <a:solidFill>
                  <a:srgbClr val="002060"/>
                </a:solidFill>
                <a:latin typeface="Times New Roman" pitchFamily="18" charset="0"/>
                <a:cs typeface="Times New Roman" pitchFamily="18" charset="0"/>
              </a:rPr>
              <a:t>Mesa College </a:t>
            </a:r>
          </a:p>
          <a:p>
            <a:pPr marL="1371600" indent="-457200">
              <a:lnSpc>
                <a:spcPct val="120000"/>
              </a:lnSpc>
              <a:spcBef>
                <a:spcPts val="0"/>
              </a:spcBef>
              <a:buClr>
                <a:srgbClr val="002060"/>
              </a:buClr>
              <a:buNone/>
              <a:defRPr/>
            </a:pPr>
            <a:r>
              <a:rPr lang="en-US" sz="17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700" b="1" dirty="0" smtClean="0">
                <a:solidFill>
                  <a:srgbClr val="002060"/>
                </a:solidFill>
                <a:latin typeface="Times New Roman" pitchFamily="18" charset="0"/>
                <a:cs typeface="Times New Roman" pitchFamily="18" charset="0"/>
              </a:rPr>
              <a:t>Charlotta Robertson			</a:t>
            </a:r>
            <a:r>
              <a:rPr lang="en-US" sz="1700" dirty="0" smtClean="0">
                <a:solidFill>
                  <a:srgbClr val="002060"/>
                </a:solidFill>
                <a:latin typeface="Times New Roman" pitchFamily="18" charset="0"/>
                <a:cs typeface="Times New Roman" pitchFamily="18" charset="0"/>
              </a:rPr>
              <a:t>(619) 388-2440</a:t>
            </a:r>
          </a:p>
          <a:p>
            <a:pPr marL="1371600" indent="-457200" eaLnBrk="1" hangingPunct="1">
              <a:lnSpc>
                <a:spcPct val="120000"/>
              </a:lnSpc>
              <a:spcBef>
                <a:spcPts val="0"/>
              </a:spcBef>
              <a:buClr>
                <a:srgbClr val="002060"/>
              </a:buClr>
              <a:buNone/>
              <a:defRPr/>
            </a:pPr>
            <a:endParaRPr lang="en-US" sz="1700" dirty="0" smtClean="0">
              <a:solidFill>
                <a:srgbClr val="002060"/>
              </a:solidFill>
              <a:latin typeface="Times New Roman" pitchFamily="18" charset="0"/>
              <a:cs typeface="Times New Roman" pitchFamily="18" charset="0"/>
            </a:endParaRPr>
          </a:p>
          <a:p>
            <a:pPr marL="1371600" indent="-457200">
              <a:lnSpc>
                <a:spcPct val="120000"/>
              </a:lnSpc>
              <a:spcBef>
                <a:spcPts val="0"/>
              </a:spcBef>
              <a:buClr>
                <a:srgbClr val="002060"/>
              </a:buClr>
              <a:buNone/>
              <a:defRPr/>
            </a:pPr>
            <a:r>
              <a:rPr lang="en-US" sz="1700" dirty="0" smtClean="0">
                <a:solidFill>
                  <a:srgbClr val="002060"/>
                </a:solidFill>
                <a:latin typeface="Times New Roman" pitchFamily="18" charset="0"/>
                <a:cs typeface="Times New Roman" pitchFamily="18" charset="0"/>
              </a:rPr>
              <a:t>Mesa College </a:t>
            </a:r>
          </a:p>
          <a:p>
            <a:pPr marL="1371600" indent="-457200">
              <a:lnSpc>
                <a:spcPct val="120000"/>
              </a:lnSpc>
              <a:spcBef>
                <a:spcPts val="0"/>
              </a:spcBef>
              <a:buClr>
                <a:srgbClr val="002060"/>
              </a:buClr>
              <a:buNone/>
              <a:defRPr/>
            </a:pPr>
            <a:r>
              <a:rPr lang="en-US" sz="17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700" b="1" dirty="0" smtClean="0">
                <a:solidFill>
                  <a:srgbClr val="002060"/>
                </a:solidFill>
                <a:latin typeface="Times New Roman" pitchFamily="18" charset="0"/>
                <a:cs typeface="Times New Roman" pitchFamily="18" charset="0"/>
              </a:rPr>
              <a:t>Sondra Frisch           			</a:t>
            </a:r>
            <a:r>
              <a:rPr lang="en-US" sz="1700" dirty="0" smtClean="0">
                <a:solidFill>
                  <a:srgbClr val="002060"/>
                </a:solidFill>
                <a:latin typeface="Times New Roman" pitchFamily="18" charset="0"/>
                <a:cs typeface="Times New Roman" pitchFamily="18" charset="0"/>
              </a:rPr>
              <a:t>(619) 388-2989</a:t>
            </a:r>
          </a:p>
          <a:p>
            <a:pPr marL="1371600" indent="-457200" eaLnBrk="1" hangingPunct="1">
              <a:lnSpc>
                <a:spcPct val="120000"/>
              </a:lnSpc>
              <a:spcBef>
                <a:spcPts val="0"/>
              </a:spcBef>
              <a:buClr>
                <a:srgbClr val="002060"/>
              </a:buClr>
              <a:buNone/>
              <a:defRPr/>
            </a:pPr>
            <a:endParaRPr lang="en-US" sz="1700" dirty="0" smtClean="0">
              <a:solidFill>
                <a:srgbClr val="002060"/>
              </a:solidFill>
              <a:latin typeface="Times New Roman" pitchFamily="18" charset="0"/>
              <a:cs typeface="Times New Roman" pitchFamily="18" charset="0"/>
            </a:endParaRPr>
          </a:p>
          <a:p>
            <a:pPr marL="1371600" indent="-457200">
              <a:lnSpc>
                <a:spcPct val="120000"/>
              </a:lnSpc>
              <a:spcBef>
                <a:spcPts val="0"/>
              </a:spcBef>
              <a:buClr>
                <a:srgbClr val="002060"/>
              </a:buClr>
              <a:buNone/>
              <a:defRPr/>
            </a:pPr>
            <a:r>
              <a:rPr lang="en-US" sz="1700" dirty="0" smtClean="0">
                <a:solidFill>
                  <a:srgbClr val="002060"/>
                </a:solidFill>
                <a:latin typeface="Times New Roman" pitchFamily="18" charset="0"/>
                <a:cs typeface="Times New Roman" pitchFamily="18" charset="0"/>
              </a:rPr>
              <a:t>Military Education Programs</a:t>
            </a:r>
          </a:p>
          <a:p>
            <a:pPr marL="1371600" indent="-457200">
              <a:lnSpc>
                <a:spcPct val="120000"/>
              </a:lnSpc>
              <a:spcBef>
                <a:spcPts val="0"/>
              </a:spcBef>
              <a:buClr>
                <a:srgbClr val="002060"/>
              </a:buClr>
              <a:buNone/>
              <a:defRPr/>
            </a:pPr>
            <a:r>
              <a:rPr lang="en-US" sz="1700" b="1" dirty="0" smtClean="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1700" b="1" dirty="0" smtClean="0">
                <a:solidFill>
                  <a:srgbClr val="002060"/>
                </a:solidFill>
                <a:latin typeface="Times New Roman" pitchFamily="18" charset="0"/>
                <a:cs typeface="Times New Roman" pitchFamily="18" charset="0"/>
              </a:rPr>
              <a:t>Leo Padilla	</a:t>
            </a:r>
            <a:r>
              <a:rPr lang="en-US" sz="1700" dirty="0" smtClean="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1700" dirty="0" smtClean="0">
                <a:solidFill>
                  <a:srgbClr val="002060"/>
                </a:solidFill>
                <a:latin typeface="Times New Roman" pitchFamily="18" charset="0"/>
                <a:cs typeface="Times New Roman" pitchFamily="18" charset="0"/>
              </a:rPr>
              <a:t>(619) 388-3329</a:t>
            </a:r>
          </a:p>
          <a:p>
            <a:pPr marL="1371600" indent="-457200" eaLnBrk="1" hangingPunct="1">
              <a:lnSpc>
                <a:spcPct val="120000"/>
              </a:lnSpc>
              <a:spcBef>
                <a:spcPts val="0"/>
              </a:spcBef>
              <a:buClr>
                <a:srgbClr val="002060"/>
              </a:buClr>
              <a:buNone/>
              <a:defRPr/>
            </a:pPr>
            <a:r>
              <a:rPr lang="en-US" sz="1700" dirty="0" smtClean="0">
                <a:solidFill>
                  <a:srgbClr val="002060"/>
                </a:solidFill>
                <a:latin typeface="Times New Roman" pitchFamily="18" charset="0"/>
                <a:cs typeface="Times New Roman" pitchFamily="18" charset="0"/>
              </a:rPr>
              <a:t>	</a:t>
            </a:r>
          </a:p>
          <a:p>
            <a:pPr marL="1371600" indent="-457200">
              <a:lnSpc>
                <a:spcPct val="120000"/>
              </a:lnSpc>
              <a:spcBef>
                <a:spcPts val="0"/>
              </a:spcBef>
              <a:buClr>
                <a:srgbClr val="002060"/>
              </a:buClr>
              <a:buNone/>
              <a:defRPr/>
            </a:pPr>
            <a:r>
              <a:rPr lang="en-US" sz="1700" dirty="0" smtClean="0">
                <a:solidFill>
                  <a:srgbClr val="002060"/>
                </a:solidFill>
                <a:latin typeface="Times New Roman" pitchFamily="18" charset="0"/>
                <a:cs typeface="Times New Roman" pitchFamily="18" charset="0"/>
              </a:rPr>
              <a:t>District Office				(619) 388-6591</a:t>
            </a:r>
          </a:p>
          <a:p>
            <a:pPr marL="0" indent="-457200" eaLnBrk="1" hangingPunct="1">
              <a:lnSpc>
                <a:spcPct val="120000"/>
              </a:lnSpc>
              <a:spcBef>
                <a:spcPts val="0"/>
              </a:spcBef>
              <a:buFont typeface="Wingdings" pitchFamily="2" charset="2"/>
              <a:buNone/>
              <a:defRPr/>
            </a:pPr>
            <a:endParaRPr lang="en-US" sz="1700" dirty="0" smtClean="0">
              <a:solidFill>
                <a:srgbClr val="002060"/>
              </a:solidFill>
              <a:latin typeface="Times New Roman" pitchFamily="18" charset="0"/>
              <a:cs typeface="Times New Roman" pitchFamily="18" charset="0"/>
            </a:endParaRPr>
          </a:p>
        </p:txBody>
      </p:sp>
      <p:sp>
        <p:nvSpPr>
          <p:cNvPr id="73730" name="Slide Number Placeholder 5"/>
          <p:cNvSpPr>
            <a:spLocks noGrp="1"/>
          </p:cNvSpPr>
          <p:nvPr>
            <p:ph type="sldNum" sz="quarter" idx="12"/>
          </p:nvPr>
        </p:nvSpPr>
        <p:spPr>
          <a:noFill/>
        </p:spPr>
        <p:txBody>
          <a:bodyPr/>
          <a:lstStyle/>
          <a:p>
            <a:fld id="{F1B14CD9-71A3-42F2-AFB2-2317C20C833A}" type="slidenum">
              <a:rPr lang="en-US" smtClean="0">
                <a:latin typeface="Times New Roman" pitchFamily="18" charset="0"/>
                <a:cs typeface="Times New Roman" pitchFamily="18" charset="0"/>
              </a:rPr>
              <a:pPr/>
              <a:t>58</a:t>
            </a:fld>
            <a:endParaRPr lang="en-US" dirty="0" smtClean="0">
              <a:latin typeface="Times New Roman" pitchFamily="18" charset="0"/>
              <a:cs typeface="Times New Roman" pitchFamily="18" charset="0"/>
            </a:endParaRPr>
          </a:p>
        </p:txBody>
      </p:sp>
      <p:sp>
        <p:nvSpPr>
          <p:cNvPr id="94210" name="Rectangle 2"/>
          <p:cNvSpPr>
            <a:spLocks noGrp="1" noChangeArrowheads="1"/>
          </p:cNvSpPr>
          <p:nvPr>
            <p:ph type="title"/>
          </p:nvPr>
        </p:nvSpPr>
        <p:spPr>
          <a:xfrm>
            <a:off x="457200" y="381000"/>
            <a:ext cx="8229600" cy="1066800"/>
          </a:xfrm>
        </p:spPr>
        <p:txBody>
          <a:bodyPr>
            <a:noAutofit/>
          </a:bodyPr>
          <a:lstStyle/>
          <a:p>
            <a:pPr algn="ctr" eaLnBrk="1" hangingPunct="1">
              <a:defRPr/>
            </a:pPr>
            <a:r>
              <a:rPr lang="en-US" sz="3200" b="1" dirty="0" smtClean="0">
                <a:solidFill>
                  <a:schemeClr val="tx1"/>
                </a:solidFill>
                <a:effectLst/>
                <a:latin typeface="Times New Roman" pitchFamily="18" charset="0"/>
                <a:cs typeface="Times New Roman" pitchFamily="18" charset="0"/>
              </a:rPr>
              <a:t>Do You Know Who the EEO Site Compliance Officer is For Your Campus?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4"/>
          <p:cNvSpPr>
            <a:spLocks noGrp="1"/>
          </p:cNvSpPr>
          <p:nvPr>
            <p:ph type="sldNum" sz="quarter" idx="12"/>
          </p:nvPr>
        </p:nvSpPr>
        <p:spPr>
          <a:noFill/>
        </p:spPr>
        <p:txBody>
          <a:bodyPr/>
          <a:lstStyle/>
          <a:p>
            <a:fld id="{42974B8B-D048-4453-A401-A92BA9B98D69}" type="slidenum">
              <a:rPr lang="en-US" smtClean="0">
                <a:latin typeface="Times New Roman" pitchFamily="18" charset="0"/>
                <a:cs typeface="Times New Roman" pitchFamily="18" charset="0"/>
              </a:rPr>
              <a:pPr/>
              <a:t>59</a:t>
            </a:fld>
            <a:endParaRPr lang="en-US" dirty="0" smtClean="0">
              <a:latin typeface="Times New Roman" pitchFamily="18" charset="0"/>
              <a:cs typeface="Times New Roman" pitchFamily="18" charset="0"/>
            </a:endParaRPr>
          </a:p>
        </p:txBody>
      </p:sp>
      <p:sp>
        <p:nvSpPr>
          <p:cNvPr id="2" name="Rectangle 2"/>
          <p:cNvSpPr>
            <a:spLocks noGrp="1" noChangeArrowheads="1"/>
          </p:cNvSpPr>
          <p:nvPr>
            <p:ph type="title"/>
          </p:nvPr>
        </p:nvSpPr>
        <p:spPr>
          <a:xfrm>
            <a:off x="457200" y="533400"/>
            <a:ext cx="8229600" cy="1143000"/>
          </a:xfrm>
        </p:spPr>
        <p:txBody>
          <a:bodyPr>
            <a:noAutofit/>
          </a:bodyPr>
          <a:lstStyle/>
          <a:p>
            <a:pPr algn="ctr" eaLnBrk="1" hangingPunct="1">
              <a:defRPr/>
            </a:pPr>
            <a:r>
              <a:rPr lang="en-US" sz="4000" b="1" dirty="0" smtClean="0">
                <a:solidFill>
                  <a:schemeClr val="tx1"/>
                </a:solidFill>
                <a:effectLst/>
                <a:latin typeface="Times New Roman" pitchFamily="18" charset="0"/>
                <a:cs typeface="Times New Roman" pitchFamily="18" charset="0"/>
              </a:rPr>
              <a:t>Maintaining the Integrity of the District’s Hiring Process</a:t>
            </a:r>
          </a:p>
        </p:txBody>
      </p:sp>
      <p:sp>
        <p:nvSpPr>
          <p:cNvPr id="74756" name="Text Box 7"/>
          <p:cNvSpPr txBox="1">
            <a:spLocks noChangeArrowheads="1"/>
          </p:cNvSpPr>
          <p:nvPr/>
        </p:nvSpPr>
        <p:spPr bwMode="auto">
          <a:xfrm>
            <a:off x="457200" y="1981200"/>
            <a:ext cx="8229600" cy="1938992"/>
          </a:xfrm>
          <a:prstGeom prst="rect">
            <a:avLst/>
          </a:prstGeom>
          <a:noFill/>
          <a:ln w="9525">
            <a:noFill/>
            <a:miter lim="800000"/>
            <a:headEnd/>
            <a:tailEnd/>
          </a:ln>
        </p:spPr>
        <p:txBody>
          <a:bodyPr wrap="square">
            <a:spAutoFit/>
          </a:bodyPr>
          <a:lstStyle/>
          <a:p>
            <a:pPr eaLnBrk="1" hangingPunct="1">
              <a:spcBef>
                <a:spcPts val="0"/>
              </a:spcBef>
            </a:pPr>
            <a:endParaRPr lang="en-US" sz="2400" b="1" dirty="0" smtClean="0"/>
          </a:p>
          <a:p>
            <a:pPr algn="ctr" eaLnBrk="1" hangingPunct="1">
              <a:spcBef>
                <a:spcPts val="0"/>
              </a:spcBef>
            </a:pPr>
            <a:r>
              <a:rPr lang="en-US" sz="2400" b="1" dirty="0"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f </a:t>
            </a:r>
            <a:r>
              <a:rPr lang="en-US" sz="2400" dirty="0">
                <a:latin typeface="Times New Roman" pitchFamily="18" charset="0"/>
                <a:cs typeface="Times New Roman" pitchFamily="18" charset="0"/>
              </a:rPr>
              <a:t>you </a:t>
            </a:r>
            <a:r>
              <a:rPr lang="en-US" sz="2400" dirty="0" smtClean="0">
                <a:latin typeface="Times New Roman" pitchFamily="18" charset="0"/>
                <a:cs typeface="Times New Roman" pitchFamily="18" charset="0"/>
              </a:rPr>
              <a:t>have an inquiry or become </a:t>
            </a:r>
            <a:r>
              <a:rPr lang="en-US" sz="2400" dirty="0">
                <a:latin typeface="Times New Roman" pitchFamily="18" charset="0"/>
                <a:cs typeface="Times New Roman" pitchFamily="18" charset="0"/>
              </a:rPr>
              <a:t>aware of acts that violate confidentiality, fairness, or equal opportunity, </a:t>
            </a:r>
            <a:r>
              <a:rPr lang="en-US" sz="2400" dirty="0" smtClean="0">
                <a:latin typeface="Times New Roman" pitchFamily="18" charset="0"/>
                <a:cs typeface="Times New Roman" pitchFamily="18" charset="0"/>
              </a:rPr>
              <a:t>please notify the District Equal Employment Opportunity </a:t>
            </a:r>
            <a:r>
              <a:rPr lang="en-US" sz="2400" dirty="0">
                <a:latin typeface="Times New Roman" pitchFamily="18" charset="0"/>
                <a:cs typeface="Times New Roman" pitchFamily="18" charset="0"/>
              </a:rPr>
              <a:t>&amp; Diversity </a:t>
            </a:r>
            <a:r>
              <a:rPr lang="en-US" sz="2400" dirty="0" smtClean="0">
                <a:latin typeface="Times New Roman" pitchFamily="18" charset="0"/>
                <a:cs typeface="Times New Roman" pitchFamily="18" charset="0"/>
              </a:rPr>
              <a:t>Officer at (619</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388-6591 as soon as possible.</a:t>
            </a:r>
            <a:endParaRPr lang="en-US" sz="2400" dirty="0">
              <a:latin typeface="Times New Roman" pitchFamily="18" charset="0"/>
              <a:cs typeface="Times New Roman" pitchFamily="18" charset="0"/>
            </a:endParaRPr>
          </a:p>
        </p:txBody>
      </p:sp>
      <p:sp>
        <p:nvSpPr>
          <p:cNvPr id="86025" name="Rectangle 9"/>
          <p:cNvSpPr>
            <a:spLocks noChangeArrowheads="1"/>
          </p:cNvSpPr>
          <p:nvPr/>
        </p:nvSpPr>
        <p:spPr bwMode="auto">
          <a:xfrm>
            <a:off x="762000" y="4038600"/>
            <a:ext cx="8001000" cy="830997"/>
          </a:xfrm>
          <a:prstGeom prst="rect">
            <a:avLst/>
          </a:prstGeom>
          <a:noFill/>
          <a:ln w="9525">
            <a:noFill/>
            <a:miter lim="800000"/>
            <a:headEnd/>
            <a:tailEnd/>
          </a:ln>
          <a:effectLst/>
        </p:spPr>
        <p:txBody>
          <a:bodyPr wrap="square">
            <a:spAutoFit/>
          </a:bodyPr>
          <a:lstStyle/>
          <a:p>
            <a:pPr algn="ctr">
              <a:defRPr/>
            </a:pPr>
            <a:endParaRPr lang="en-US" sz="2400" b="1" dirty="0">
              <a:effectLst>
                <a:outerShdw blurRad="38100" dist="38100" dir="2700000" algn="tl">
                  <a:srgbClr val="C0C0C0"/>
                </a:outerShdw>
              </a:effectLst>
              <a:latin typeface="Times New Roman" pitchFamily="18" charset="0"/>
              <a:cs typeface="Times New Roman" pitchFamily="18" charset="0"/>
            </a:endParaRPr>
          </a:p>
          <a:p>
            <a:pPr algn="ctr">
              <a:defRPr/>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077200" cy="4343400"/>
          </a:xfrm>
        </p:spPr>
        <p:txBody>
          <a:bodyPr>
            <a:normAutofit lnSpcReduction="10000"/>
          </a:bodyPr>
          <a:lstStyle/>
          <a:p>
            <a:pPr marL="0" indent="0" eaLnBrk="1" hangingPunct="1">
              <a:buNone/>
            </a:pPr>
            <a:r>
              <a:rPr lang="en-US" sz="2400" dirty="0" smtClean="0">
                <a:latin typeface="Times New Roman" pitchFamily="18" charset="0"/>
                <a:cs typeface="Times New Roman" pitchFamily="18" charset="0"/>
              </a:rPr>
              <a:t>The “Screening Committees Responsibilities” PowerPoint (authored by the HR Employment Office) describes the screening committee members’ responsibilities and procedures associated with the hiring process. You should have received it prior to this training session, if not, please contact the HR Employment Office or your campus Site Compliance Officer for a copy.  </a:t>
            </a:r>
          </a:p>
          <a:p>
            <a:pPr marL="0" indent="0" eaLnBrk="1" hangingPunct="1">
              <a:buNone/>
            </a:pPr>
            <a:endParaRPr lang="en-US" sz="2400" dirty="0" smtClean="0">
              <a:latin typeface="Times New Roman" pitchFamily="18" charset="0"/>
              <a:cs typeface="Times New Roman" pitchFamily="18" charset="0"/>
            </a:endParaRPr>
          </a:p>
          <a:p>
            <a:pPr marL="0" indent="0" eaLnBrk="1" hangingPunct="1">
              <a:buNone/>
            </a:pPr>
            <a:r>
              <a:rPr lang="en-US" sz="2400" b="1" dirty="0" smtClean="0">
                <a:latin typeface="Times New Roman" pitchFamily="18" charset="0"/>
                <a:cs typeface="Times New Roman" pitchFamily="18" charset="0"/>
              </a:rPr>
              <a:t>Please direct any questions that you have about the content of the  above-mentioned PowerPoint presentation to the HR Employment Office at (619) 388-6579.</a:t>
            </a:r>
          </a:p>
          <a:p>
            <a:pPr eaLnBrk="1" hangingPunct="1">
              <a:buNone/>
            </a:pPr>
            <a:r>
              <a:rPr lang="en-US" sz="2400" b="1" dirty="0" smtClean="0">
                <a:latin typeface="+mj-lt"/>
              </a:rPr>
              <a:t>     </a:t>
            </a:r>
          </a:p>
        </p:txBody>
      </p:sp>
      <p:sp>
        <p:nvSpPr>
          <p:cNvPr id="4" name="Slide Number Placeholder 3"/>
          <p:cNvSpPr>
            <a:spLocks noGrp="1"/>
          </p:cNvSpPr>
          <p:nvPr>
            <p:ph type="sldNum" sz="quarter" idx="12"/>
          </p:nvPr>
        </p:nvSpPr>
        <p:spPr/>
        <p:txBody>
          <a:bodyPr>
            <a:normAutofit/>
          </a:bodyPr>
          <a:lstStyle/>
          <a:p>
            <a:pPr>
              <a:defRPr/>
            </a:pPr>
            <a:fld id="{8059F4D0-37E0-4B3A-9D80-B55CED862426}" type="slidenum">
              <a:rPr lang="en-US" smtClean="0">
                <a:latin typeface="Times New Roman" pitchFamily="18" charset="0"/>
                <a:cs typeface="Times New Roman" pitchFamily="18" charset="0"/>
              </a:rPr>
              <a:pPr>
                <a:defRPr/>
              </a:pPr>
              <a:t>6</a:t>
            </a:fld>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noAutofit/>
          </a:bodyPr>
          <a:lstStyle/>
          <a:p>
            <a:pPr algn="ctr"/>
            <a:r>
              <a:rPr lang="en-US" sz="2800" b="1" dirty="0" smtClean="0">
                <a:solidFill>
                  <a:schemeClr val="tx1"/>
                </a:solidFill>
                <a:effectLst/>
                <a:latin typeface="Times New Roman" pitchFamily="18" charset="0"/>
                <a:cs typeface="Times New Roman" pitchFamily="18" charset="0"/>
              </a:rPr>
              <a:t>What Else Does a Screening Committee Member Need to Know in Order to Serve </a:t>
            </a:r>
            <a:br>
              <a:rPr lang="en-US" sz="2800" b="1" dirty="0" smtClean="0">
                <a:solidFill>
                  <a:schemeClr val="tx1"/>
                </a:solidFill>
                <a:effectLst/>
                <a:latin typeface="Times New Roman" pitchFamily="18" charset="0"/>
                <a:cs typeface="Times New Roman" pitchFamily="18" charset="0"/>
              </a:rPr>
            </a:br>
            <a:r>
              <a:rPr lang="en-US" sz="2800" b="1" dirty="0" smtClean="0">
                <a:solidFill>
                  <a:schemeClr val="tx1"/>
                </a:solidFill>
                <a:effectLst/>
                <a:latin typeface="Times New Roman" pitchFamily="18" charset="0"/>
                <a:cs typeface="Times New Roman" pitchFamily="18" charset="0"/>
              </a:rPr>
              <a:t>on a Screening Committee? </a:t>
            </a:r>
            <a:endParaRPr lang="en-US" sz="2800" b="1" dirty="0">
              <a:solidFill>
                <a:schemeClr val="tx1"/>
              </a:solidFill>
              <a:effectLst/>
              <a:latin typeface="Times New Roman" pitchFamily="18" charset="0"/>
              <a:cs typeface="Times New Roman"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381000" y="3505200"/>
            <a:ext cx="8458200" cy="1295399"/>
          </a:xfrm>
        </p:spPr>
        <p:txBody>
          <a:bodyPr>
            <a:noAutofit/>
          </a:bodyPr>
          <a:lstStyle/>
          <a:p>
            <a:pPr marL="914400" lvl="1" indent="-457200">
              <a:spcBef>
                <a:spcPts val="600"/>
              </a:spcBef>
              <a:buClrTx/>
              <a:buFont typeface="+mj-lt"/>
              <a:buAutoNum type="arabicPeriod"/>
            </a:pPr>
            <a:r>
              <a:rPr lang="en-US" sz="2400" dirty="0" smtClean="0">
                <a:latin typeface="Times New Roman" pitchFamily="18" charset="0"/>
                <a:cs typeface="Times New Roman" pitchFamily="18" charset="0"/>
              </a:rPr>
              <a:t>Chairperson </a:t>
            </a:r>
          </a:p>
          <a:p>
            <a:pPr marL="914400" lvl="1" indent="-457200">
              <a:spcBef>
                <a:spcPts val="600"/>
              </a:spcBef>
              <a:buClrTx/>
              <a:buFont typeface="+mj-lt"/>
              <a:buAutoNum type="arabicPeriod"/>
            </a:pPr>
            <a:r>
              <a:rPr lang="en-US" sz="2400" dirty="0" smtClean="0">
                <a:latin typeface="Times New Roman" pitchFamily="18" charset="0"/>
                <a:cs typeface="Times New Roman" pitchFamily="18" charset="0"/>
              </a:rPr>
              <a:t>General Committee Member </a:t>
            </a:r>
          </a:p>
          <a:p>
            <a:pPr marL="914400" lvl="1" indent="-457200">
              <a:spcBef>
                <a:spcPts val="600"/>
              </a:spcBef>
              <a:buClrTx/>
              <a:buFont typeface="+mj-lt"/>
              <a:buAutoNum type="arabicPeriod"/>
            </a:pPr>
            <a:r>
              <a:rPr lang="en-US" sz="2400" dirty="0" smtClean="0">
                <a:latin typeface="Times New Roman" pitchFamily="18" charset="0"/>
                <a:cs typeface="Times New Roman" pitchFamily="18" charset="0"/>
              </a:rPr>
              <a:t>EEO Representative </a:t>
            </a:r>
          </a:p>
          <a:p>
            <a:pPr marL="914400" lvl="1" indent="-457200">
              <a:spcBef>
                <a:spcPts val="600"/>
              </a:spcBef>
              <a:buClrTx/>
              <a:buFont typeface="+mj-lt"/>
              <a:buAutoNum type="arabicPeriod"/>
            </a:pPr>
            <a:r>
              <a:rPr lang="en-US" sz="2400" dirty="0" smtClean="0">
                <a:latin typeface="Times New Roman" pitchFamily="18" charset="0"/>
                <a:cs typeface="Times New Roman" pitchFamily="18" charset="0"/>
              </a:rPr>
              <a:t>And to positively contribute to SDCCD’s hiring practices. </a:t>
            </a:r>
            <a:endParaRPr lang="en-US" sz="2400" dirty="0" smtClean="0">
              <a:solidFill>
                <a:schemeClr val="accent2"/>
              </a:solidFill>
              <a:latin typeface="Times New Roman" pitchFamily="18" charset="0"/>
              <a:cs typeface="Times New Roman" pitchFamily="18" charset="0"/>
            </a:endParaRPr>
          </a:p>
          <a:p>
            <a:pPr marL="0" indent="0" eaLnBrk="1" hangingPunct="1">
              <a:buNone/>
            </a:pPr>
            <a:endParaRPr lang="en-US" sz="2400" dirty="0" smtClean="0"/>
          </a:p>
          <a:p>
            <a:pPr marL="914400" lvl="1" indent="-457200" eaLnBrk="1" hangingPunct="1">
              <a:spcBef>
                <a:spcPts val="600"/>
              </a:spcBef>
              <a:buClr>
                <a:srgbClr val="002060"/>
              </a:buClr>
              <a:buFont typeface="Wingdings" pitchFamily="2" charset="2"/>
              <a:buChar char="n"/>
            </a:pPr>
            <a:endParaRPr lang="en-US" sz="2200" dirty="0" smtClean="0"/>
          </a:p>
          <a:p>
            <a:pPr marL="914400" lvl="1" indent="-914400" eaLnBrk="1" hangingPunct="1">
              <a:spcBef>
                <a:spcPts val="0"/>
              </a:spcBef>
              <a:buFont typeface="Wingdings" pitchFamily="2" charset="2"/>
              <a:buNone/>
            </a:pPr>
            <a:endParaRPr lang="en-US" sz="2400" dirty="0" smtClean="0">
              <a:solidFill>
                <a:srgbClr val="FF0000"/>
              </a:solidFill>
            </a:endParaRPr>
          </a:p>
        </p:txBody>
      </p:sp>
      <p:sp>
        <p:nvSpPr>
          <p:cNvPr id="72706" name="Slide Number Placeholder 5"/>
          <p:cNvSpPr>
            <a:spLocks noGrp="1"/>
          </p:cNvSpPr>
          <p:nvPr>
            <p:ph type="sldNum" sz="quarter" idx="12"/>
          </p:nvPr>
        </p:nvSpPr>
        <p:spPr>
          <a:noFill/>
        </p:spPr>
        <p:txBody>
          <a:bodyPr/>
          <a:lstStyle/>
          <a:p>
            <a:fld id="{892FFE78-A925-40B1-BB98-FAFC8E6639B2}" type="slidenum">
              <a:rPr lang="en-US" altLang="en-US" smtClean="0">
                <a:latin typeface="Times New Roman" pitchFamily="18" charset="0"/>
                <a:cs typeface="Times New Roman" pitchFamily="18" charset="0"/>
              </a:rPr>
              <a:pPr/>
              <a:t>60</a:t>
            </a:fld>
            <a:endParaRPr lang="en-US" altLang="en-US" dirty="0" smtClean="0">
              <a:latin typeface="Times New Roman" pitchFamily="18" charset="0"/>
              <a:cs typeface="Times New Roman" pitchFamily="18" charset="0"/>
            </a:endParaRPr>
          </a:p>
        </p:txBody>
      </p:sp>
      <p:sp>
        <p:nvSpPr>
          <p:cNvPr id="72708" name="Rectangle 4"/>
          <p:cNvSpPr>
            <a:spLocks noChangeArrowheads="1"/>
          </p:cNvSpPr>
          <p:nvPr/>
        </p:nvSpPr>
        <p:spPr bwMode="auto">
          <a:xfrm>
            <a:off x="2667000" y="914400"/>
            <a:ext cx="6477000" cy="731838"/>
          </a:xfrm>
          <a:prstGeom prst="rect">
            <a:avLst/>
          </a:prstGeom>
          <a:noFill/>
          <a:ln w="9525">
            <a:noFill/>
            <a:miter lim="800000"/>
            <a:headEnd/>
            <a:tailEnd/>
          </a:ln>
        </p:spPr>
        <p:txBody>
          <a:bodyPr anchor="b"/>
          <a:lstStyle/>
          <a:p>
            <a:pPr>
              <a:defRPr/>
            </a:pPr>
            <a:endParaRPr lang="en-US" sz="3900" b="1" dirty="0">
              <a:effectLst>
                <a:outerShdw blurRad="38100" dist="38100" dir="2700000" algn="tl">
                  <a:srgbClr val="000000">
                    <a:alpha val="43137"/>
                  </a:srgbClr>
                </a:outerShdw>
              </a:effectLst>
            </a:endParaRPr>
          </a:p>
        </p:txBody>
      </p:sp>
      <p:sp>
        <p:nvSpPr>
          <p:cNvPr id="6" name="TextBox 5"/>
          <p:cNvSpPr txBox="1"/>
          <p:nvPr/>
        </p:nvSpPr>
        <p:spPr>
          <a:xfrm>
            <a:off x="457199" y="685800"/>
            <a:ext cx="8263295" cy="2492990"/>
          </a:xfrm>
          <a:prstGeom prst="rect">
            <a:avLst/>
          </a:prstGeom>
          <a:noFill/>
        </p:spPr>
        <p:txBody>
          <a:bodyPr wrap="square" rtlCol="0">
            <a:spAutoFit/>
          </a:bodyPr>
          <a:lstStyle/>
          <a:p>
            <a:pPr algn="ctr"/>
            <a:r>
              <a:rPr lang="en-US" sz="60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CONGRATULATIONS!</a:t>
            </a:r>
          </a:p>
          <a:p>
            <a:pPr algn="ctr"/>
            <a:endParaRPr lang="en-US" sz="2400" dirty="0" smtClean="0">
              <a:solidFill>
                <a:srgbClr val="FFC000"/>
              </a:solidFill>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You have completed the EEO &amp; Diversity Training for Screening Committees and are now qualified to serve on a screening committee for the next three years in the following capacities:</a:t>
            </a:r>
            <a:endParaRPr lang="en-US" sz="2400" dirty="0">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C454096-9768-4E1D-A49B-DEFED192D8A7}" type="slidenum">
              <a:rPr lang="en-US" smtClean="0">
                <a:latin typeface="Times New Roman" pitchFamily="18" charset="0"/>
                <a:cs typeface="Times New Roman" pitchFamily="18" charset="0"/>
              </a:rPr>
              <a:pPr>
                <a:defRPr/>
              </a:pPr>
              <a:t>61</a:t>
            </a:fld>
            <a:endParaRPr lang="en-US" dirty="0">
              <a:latin typeface="Times New Roman" pitchFamily="18" charset="0"/>
              <a:cs typeface="Times New Roman" pitchFamily="18" charset="0"/>
            </a:endParaRPr>
          </a:p>
        </p:txBody>
      </p:sp>
      <p:sp>
        <p:nvSpPr>
          <p:cNvPr id="72710" name="Rectangle 6"/>
          <p:cNvSpPr>
            <a:spLocks noChangeArrowheads="1"/>
          </p:cNvSpPr>
          <p:nvPr/>
        </p:nvSpPr>
        <p:spPr bwMode="auto">
          <a:xfrm>
            <a:off x="1066800" y="349479"/>
            <a:ext cx="6781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Training Certificate of Completion</a:t>
            </a:r>
          </a:p>
        </p:txBody>
      </p:sp>
      <p:sp>
        <p:nvSpPr>
          <p:cNvPr id="72711" name="Rectangle 7"/>
          <p:cNvSpPr>
            <a:spLocks noChangeArrowheads="1"/>
          </p:cNvSpPr>
          <p:nvPr/>
        </p:nvSpPr>
        <p:spPr bwMode="auto">
          <a:xfrm>
            <a:off x="609600" y="457200"/>
            <a:ext cx="7772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1" y="1143000"/>
            <a:ext cx="7162799" cy="5535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105400" cy="4419600"/>
          </a:xfrm>
        </p:spPr>
        <p:txBody>
          <a:bodyPr>
            <a:normAutofit fontScale="92500"/>
          </a:bodyPr>
          <a:lstStyle/>
          <a:p>
            <a:pPr marL="914400" indent="-457200" eaLnBrk="1" hangingPunct="1">
              <a:buClr>
                <a:srgbClr val="002060"/>
              </a:buClr>
              <a:buSzPct val="100000"/>
              <a:buFont typeface="Wingdings" pitchFamily="2" charset="2"/>
              <a:buChar char="Ø"/>
            </a:pPr>
            <a:r>
              <a:rPr lang="en-US" sz="2800" dirty="0" smtClean="0">
                <a:latin typeface="Times New Roman" pitchFamily="18" charset="0"/>
                <a:cs typeface="Times New Roman" pitchFamily="18" charset="0"/>
              </a:rPr>
              <a:t>Pre-training assessment.</a:t>
            </a:r>
          </a:p>
          <a:p>
            <a:pPr marL="914400" indent="-457200" eaLnBrk="1" hangingPunct="1">
              <a:buClr>
                <a:srgbClr val="002060"/>
              </a:buClr>
              <a:buSzPct val="100000"/>
              <a:buFont typeface="Wingdings" pitchFamily="2" charset="2"/>
              <a:buChar char="Ø"/>
            </a:pPr>
            <a:r>
              <a:rPr lang="en-US" sz="2800" dirty="0" smtClean="0">
                <a:latin typeface="Times New Roman" pitchFamily="18" charset="0"/>
                <a:cs typeface="Times New Roman" pitchFamily="18" charset="0"/>
              </a:rPr>
              <a:t>Address all of the learning objectives stated previously. </a:t>
            </a:r>
          </a:p>
          <a:p>
            <a:pPr marL="914400" indent="-457200" eaLnBrk="1" hangingPunct="1">
              <a:buClr>
                <a:srgbClr val="002060"/>
              </a:buClr>
              <a:buSzPct val="100000"/>
              <a:buFont typeface="Wingdings" pitchFamily="2" charset="2"/>
              <a:buChar char="Ø"/>
            </a:pPr>
            <a:r>
              <a:rPr lang="en-US" sz="2800" dirty="0" smtClean="0">
                <a:latin typeface="Times New Roman" pitchFamily="18" charset="0"/>
                <a:cs typeface="Times New Roman" pitchFamily="18" charset="0"/>
              </a:rPr>
              <a:t>Post-Training Assessment via Mock Screening Committee Scenarios Workshop. Place yourself into a real life scenario and determine the best course of action based on what you have learned today.</a:t>
            </a:r>
            <a:endParaRPr lang="en-US" sz="2800" b="1" i="1" dirty="0" smtClean="0">
              <a:solidFill>
                <a:srgbClr val="FF0000"/>
              </a:solidFill>
              <a:latin typeface="Times New Roman" pitchFamily="18" charset="0"/>
              <a:cs typeface="Times New Roman" pitchFamily="18" charset="0"/>
            </a:endParaRPr>
          </a:p>
          <a:p>
            <a:pPr marL="0" indent="0" eaLnBrk="1" hangingPunct="1">
              <a:spcBef>
                <a:spcPts val="0"/>
              </a:spcBef>
              <a:buNone/>
            </a:pPr>
            <a:endParaRPr lang="en-US" sz="2000" b="1" i="1" dirty="0" smtClean="0">
              <a:solidFill>
                <a:srgbClr val="FF0000"/>
              </a:solidFill>
            </a:endParaRPr>
          </a:p>
          <a:p>
            <a:pPr>
              <a:buNone/>
            </a:pPr>
            <a:endParaRPr lang="en-US" dirty="0"/>
          </a:p>
        </p:txBody>
      </p:sp>
      <p:sp>
        <p:nvSpPr>
          <p:cNvPr id="4" name="Slide Number Placeholder 3"/>
          <p:cNvSpPr>
            <a:spLocks noGrp="1"/>
          </p:cNvSpPr>
          <p:nvPr>
            <p:ph type="sldNum" sz="quarter" idx="12"/>
          </p:nvPr>
        </p:nvSpPr>
        <p:spPr/>
        <p:txBody>
          <a:bodyPr>
            <a:normAutofit/>
          </a:bodyPr>
          <a:lstStyle/>
          <a:p>
            <a:pPr>
              <a:defRPr/>
            </a:pPr>
            <a:fld id="{8059F4D0-37E0-4B3A-9D80-B55CED862426}" type="slidenum">
              <a:rPr lang="en-US" smtClean="0">
                <a:latin typeface="Times New Roman" pitchFamily="18" charset="0"/>
                <a:cs typeface="Times New Roman" pitchFamily="18" charset="0"/>
              </a:rPr>
              <a:pPr>
                <a:defRPr/>
              </a:pPr>
              <a:t>7</a:t>
            </a:fld>
            <a:endParaRPr lang="en-US" dirty="0">
              <a:latin typeface="Times New Roman" pitchFamily="18" charset="0"/>
              <a:cs typeface="Times New Roman" pitchFamily="18" charset="0"/>
            </a:endParaRPr>
          </a:p>
        </p:txBody>
      </p:sp>
      <p:sp>
        <p:nvSpPr>
          <p:cNvPr id="2" name="Title 1"/>
          <p:cNvSpPr>
            <a:spLocks noGrp="1"/>
          </p:cNvSpPr>
          <p:nvPr>
            <p:ph type="title"/>
          </p:nvPr>
        </p:nvSpPr>
        <p:spPr>
          <a:xfrm>
            <a:off x="18691" y="304800"/>
            <a:ext cx="6019800" cy="1143000"/>
          </a:xfrm>
        </p:spPr>
        <p:txBody>
          <a:bodyPr/>
          <a:lstStyle/>
          <a:p>
            <a:pPr algn="ctr"/>
            <a:r>
              <a:rPr lang="en-US" sz="3600" b="1" dirty="0" smtClean="0">
                <a:solidFill>
                  <a:schemeClr val="tx1"/>
                </a:solidFill>
                <a:effectLst/>
                <a:latin typeface="Times New Roman" pitchFamily="18" charset="0"/>
                <a:cs typeface="Times New Roman" pitchFamily="18" charset="0"/>
              </a:rPr>
              <a:t>Training Agenda</a:t>
            </a:r>
            <a:r>
              <a:rPr lang="en-US" sz="3600" dirty="0" smtClean="0">
                <a:effectLst/>
                <a:latin typeface="Times New Roman" pitchFamily="18" charset="0"/>
                <a:cs typeface="Times New Roman" pitchFamily="18" charset="0"/>
              </a:rPr>
              <a:t> </a:t>
            </a:r>
            <a:endParaRPr lang="en-US" sz="3600" dirty="0">
              <a:effectLst/>
              <a:latin typeface="Times New Roman" pitchFamily="18" charset="0"/>
              <a:cs typeface="Times New Roman" pitchFamily="18" charset="0"/>
            </a:endParaRPr>
          </a:p>
        </p:txBody>
      </p:sp>
      <p:pic>
        <p:nvPicPr>
          <p:cNvPr id="5" name="Picture 4" descr="Australia Road Map.jpg"/>
          <p:cNvPicPr>
            <a:picLocks noChangeAspect="1"/>
          </p:cNvPicPr>
          <p:nvPr/>
        </p:nvPicPr>
        <p:blipFill>
          <a:blip r:embed="rId2" cstate="print"/>
          <a:stretch>
            <a:fillRect/>
          </a:stretch>
        </p:blipFill>
        <p:spPr>
          <a:xfrm>
            <a:off x="5638800" y="152400"/>
            <a:ext cx="2844800" cy="5562600"/>
          </a:xfrm>
          <a:prstGeom prst="rect">
            <a:avLst/>
          </a:prstGeom>
        </p:spPr>
      </p:pic>
      <p:sp>
        <p:nvSpPr>
          <p:cNvPr id="7" name="TextBox 6"/>
          <p:cNvSpPr txBox="1"/>
          <p:nvPr/>
        </p:nvSpPr>
        <p:spPr>
          <a:xfrm>
            <a:off x="1524000" y="1905000"/>
            <a:ext cx="184731" cy="369332"/>
          </a:xfrm>
          <a:prstGeom prst="rect">
            <a:avLst/>
          </a:prstGeom>
          <a:noFill/>
        </p:spPr>
        <p:txBody>
          <a:bodyPr wrap="non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077200" cy="4495800"/>
          </a:xfrm>
        </p:spPr>
        <p:txBody>
          <a:bodyPr>
            <a:noAutofit/>
          </a:bodyPr>
          <a:lstStyle/>
          <a:p>
            <a:pPr marL="0" indent="0">
              <a:spcBef>
                <a:spcPts val="0"/>
              </a:spcBef>
              <a:buNone/>
            </a:pPr>
            <a:r>
              <a:rPr lang="en-US" sz="2400" dirty="0">
                <a:latin typeface="Times New Roman" pitchFamily="18" charset="0"/>
                <a:cs typeface="Times New Roman" pitchFamily="18" charset="0"/>
              </a:rPr>
              <a:t>Y</a:t>
            </a:r>
            <a:r>
              <a:rPr lang="en-US" sz="2400" dirty="0" smtClean="0">
                <a:latin typeface="Times New Roman" pitchFamily="18" charset="0"/>
                <a:cs typeface="Times New Roman" pitchFamily="18" charset="0"/>
              </a:rPr>
              <a:t>ou may have taken various trainings on the material contained in this training.  Some of you may have served on numerous screening committees. For some of you, this might be your first exposure to this material or you may have never served on a screening committee before. This quiz will assess your knowledge on the laws, rules and procedures that relate to the District’s screening committee process.</a:t>
            </a:r>
          </a:p>
          <a:p>
            <a:pPr marL="0" indent="0">
              <a:spcBef>
                <a:spcPts val="0"/>
              </a:spcBef>
              <a:buNone/>
            </a:pPr>
            <a:endParaRPr lang="en-US" sz="2400" dirty="0" smtClean="0">
              <a:latin typeface="Times New Roman" pitchFamily="18" charset="0"/>
              <a:cs typeface="Times New Roman" pitchFamily="18" charset="0"/>
            </a:endParaRPr>
          </a:p>
          <a:p>
            <a:pPr marL="0" indent="0">
              <a:spcBef>
                <a:spcPts val="0"/>
              </a:spcBef>
              <a:buNone/>
            </a:pPr>
            <a:r>
              <a:rPr lang="en-US" sz="2400" dirty="0" smtClean="0">
                <a:latin typeface="Times New Roman" pitchFamily="18" charset="0"/>
                <a:cs typeface="Times New Roman" pitchFamily="18" charset="0"/>
              </a:rPr>
              <a:t>Please take 5 minutes to answer questions 1-7 that are contained in the following slides.</a:t>
            </a:r>
          </a:p>
          <a:p>
            <a:pPr>
              <a:buNone/>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pPr>
              <a:defRPr/>
            </a:pPr>
            <a:fld id="{8059F4D0-37E0-4B3A-9D80-B55CED862426}" type="slidenum">
              <a:rPr lang="en-US" smtClean="0">
                <a:latin typeface="Times New Roman" pitchFamily="18" charset="0"/>
                <a:cs typeface="Times New Roman" pitchFamily="18" charset="0"/>
              </a:rPr>
              <a:pPr>
                <a:defRPr/>
              </a:pPr>
              <a:t>8</a:t>
            </a:fld>
            <a:endParaRPr lang="en-US" dirty="0">
              <a:latin typeface="Times New Roman" pitchFamily="18" charset="0"/>
              <a:cs typeface="Times New Roman" pitchFamily="18" charset="0"/>
            </a:endParaRPr>
          </a:p>
        </p:txBody>
      </p:sp>
      <p:sp>
        <p:nvSpPr>
          <p:cNvPr id="2" name="Title 1"/>
          <p:cNvSpPr>
            <a:spLocks noGrp="1"/>
          </p:cNvSpPr>
          <p:nvPr>
            <p:ph type="title"/>
          </p:nvPr>
        </p:nvSpPr>
        <p:spPr>
          <a:xfrm>
            <a:off x="381000" y="304800"/>
            <a:ext cx="8229600" cy="1447800"/>
          </a:xfrm>
        </p:spPr>
        <p:txBody>
          <a:bodyPr>
            <a:noAutofit/>
          </a:bodyPr>
          <a:lstStyle/>
          <a:p>
            <a:pPr algn="ctr"/>
            <a:r>
              <a:rPr lang="en-US" sz="3600" b="1" dirty="0" smtClean="0">
                <a:solidFill>
                  <a:schemeClr val="tx1"/>
                </a:solidFill>
                <a:effectLst/>
                <a:latin typeface="Times New Roman" pitchFamily="18" charset="0"/>
                <a:cs typeface="Times New Roman" pitchFamily="18" charset="0"/>
              </a:rPr>
              <a:t>EEO &amp; Diversity </a:t>
            </a:r>
            <a:br>
              <a:rPr lang="en-US" sz="3600" b="1" dirty="0" smtClean="0">
                <a:solidFill>
                  <a:schemeClr val="tx1"/>
                </a:solidFill>
                <a:effectLst/>
                <a:latin typeface="Times New Roman" pitchFamily="18" charset="0"/>
                <a:cs typeface="Times New Roman" pitchFamily="18" charset="0"/>
              </a:rPr>
            </a:br>
            <a:r>
              <a:rPr lang="en-US" sz="3600" b="1" dirty="0" smtClean="0">
                <a:solidFill>
                  <a:schemeClr val="tx1"/>
                </a:solidFill>
                <a:effectLst/>
                <a:latin typeface="Times New Roman" pitchFamily="18" charset="0"/>
                <a:cs typeface="Times New Roman" pitchFamily="18" charset="0"/>
              </a:rPr>
              <a:t>Pre-Training Assessment</a:t>
            </a:r>
            <a:endParaRPr lang="en-US" sz="3600" b="1" dirty="0">
              <a:solidFill>
                <a:schemeClr val="tx1"/>
              </a:solidFill>
              <a:effectLst/>
              <a:latin typeface="Times New Roman" pitchFamily="18" charset="0"/>
              <a:cs typeface="Times New Roman" pitchFamily="18" charset="0"/>
            </a:endParaRPr>
          </a:p>
        </p:txBody>
      </p:sp>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1"/>
            <a:ext cx="8229600" cy="4191000"/>
          </a:xfrm>
        </p:spPr>
        <p:txBody>
          <a:bodyPr>
            <a:normAutofit/>
          </a:bodyPr>
          <a:lstStyle/>
          <a:p>
            <a:pPr marL="0" indent="0" algn="ctr">
              <a:spcBef>
                <a:spcPts val="0"/>
              </a:spcBef>
              <a:buNone/>
            </a:pPr>
            <a:r>
              <a:rPr lang="en-US" sz="2800" dirty="0" smtClean="0">
                <a:latin typeface="Times New Roman" pitchFamily="18" charset="0"/>
                <a:cs typeface="Times New Roman" pitchFamily="18" charset="0"/>
              </a:rPr>
              <a:t>What is the District’s Equal Employment Opportunity Plan and where would you find a copy?</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pPr>
              <a:defRPr/>
            </a:pPr>
            <a:fld id="{8059F4D0-37E0-4B3A-9D80-B55CED862426}" type="slidenum">
              <a:rPr lang="en-US" smtClean="0">
                <a:latin typeface="Times New Roman" pitchFamily="18" charset="0"/>
                <a:cs typeface="Times New Roman" pitchFamily="18" charset="0"/>
              </a:rPr>
              <a:pPr>
                <a:defRPr/>
              </a:pPr>
              <a:t>9</a:t>
            </a:fld>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pPr algn="ct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Question #1</a:t>
            </a:r>
            <a:endPar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2">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C00000"/>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8528</TotalTime>
  <Words>3354</Words>
  <Application>Microsoft Office PowerPoint</Application>
  <PresentationFormat>On-screen Show (4:3)</PresentationFormat>
  <Paragraphs>450</Paragraphs>
  <Slides>61</Slides>
  <Notes>32</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Concourse</vt:lpstr>
      <vt:lpstr>        </vt:lpstr>
      <vt:lpstr>You Have Entered a Positive Zone  </vt:lpstr>
      <vt:lpstr>Successful Completion of the Training</vt:lpstr>
      <vt:lpstr>Who Must Take This Training?</vt:lpstr>
      <vt:lpstr>Learning Objectives</vt:lpstr>
      <vt:lpstr>What Else Does a Screening Committee Member Need to Know in Order to Serve  on a Screening Committee? </vt:lpstr>
      <vt:lpstr>Training Agenda </vt:lpstr>
      <vt:lpstr>EEO &amp; Diversity  Pre-Training Assessment</vt:lpstr>
      <vt:lpstr>Question #1</vt:lpstr>
      <vt:lpstr>Question #2</vt:lpstr>
      <vt:lpstr>Question #3</vt:lpstr>
      <vt:lpstr>Question #4</vt:lpstr>
      <vt:lpstr>Question #5</vt:lpstr>
      <vt:lpstr>Question #6</vt:lpstr>
      <vt:lpstr>Question #7 </vt:lpstr>
      <vt:lpstr> Diversity of Perspectives </vt:lpstr>
      <vt:lpstr>How Does the District’s Policies and the Law Provide for Equal Employment Opportunity?</vt:lpstr>
      <vt:lpstr>SDCCD Policies</vt:lpstr>
      <vt:lpstr>SDCCD 2010-2013 Equal Employment Opportunity (EEO) Plan  Effective August 19, 2010</vt:lpstr>
      <vt:lpstr>Protected Classes, Categories and Activity</vt:lpstr>
      <vt:lpstr>California State Laws</vt:lpstr>
      <vt:lpstr>Federal Laws</vt:lpstr>
      <vt:lpstr>EEO Compliance For  Asking Questions of  the Applicant</vt:lpstr>
      <vt:lpstr> Screening Committee Responsibilities </vt:lpstr>
      <vt:lpstr>Responsibilities of All Screening Committee Members</vt:lpstr>
      <vt:lpstr>Chairperson Responsibilities</vt:lpstr>
      <vt:lpstr>Chairperson Responsibilities (Continued)</vt:lpstr>
      <vt:lpstr>Chairperson Responsibilities (Continued)</vt:lpstr>
      <vt:lpstr>EEO Representative Responsibilities</vt:lpstr>
      <vt:lpstr>Remember Confidentiality </vt:lpstr>
      <vt:lpstr>Recognize Conflict of Interest</vt:lpstr>
      <vt:lpstr>Establish “Norms” for Consideration</vt:lpstr>
      <vt:lpstr>PowerPoint Presentation</vt:lpstr>
      <vt:lpstr>Diversity and  Cultural Competency</vt:lpstr>
      <vt:lpstr>“Commitment to Diversity” Board Policy 7100 </vt:lpstr>
      <vt:lpstr>Cultural Competence </vt:lpstr>
      <vt:lpstr>Sample Diversity Question</vt:lpstr>
      <vt:lpstr>Conducting Interviews</vt:lpstr>
      <vt:lpstr>Introductory Statement to Interviewees</vt:lpstr>
      <vt:lpstr>Are You Fully Aware of How You  are Judging the Job Candidate?</vt:lpstr>
      <vt:lpstr>During the Interview Process</vt:lpstr>
      <vt:lpstr>Asking Follow-Up Questions</vt:lpstr>
      <vt:lpstr>The Ease (E’s)  of Follow-up Questions</vt:lpstr>
      <vt:lpstr>Rules Between Interviews</vt:lpstr>
      <vt:lpstr>Your Past Interview Experience </vt:lpstr>
      <vt:lpstr>The Desired Interview Experience </vt:lpstr>
      <vt:lpstr>PowerPoint Presentation</vt:lpstr>
      <vt:lpstr>POST-TRAINING ASSESSMENT Mock Screening Committee Scenarios Workshop</vt:lpstr>
      <vt:lpstr>Screening Committee Scenarios</vt:lpstr>
      <vt:lpstr>Scenario #1</vt:lpstr>
      <vt:lpstr>Scenario #2</vt:lpstr>
      <vt:lpstr>Scenario #3</vt:lpstr>
      <vt:lpstr>Scenario #4</vt:lpstr>
      <vt:lpstr>Scenario #5</vt:lpstr>
      <vt:lpstr>Scenario #6</vt:lpstr>
      <vt:lpstr>Scenario #7</vt:lpstr>
      <vt:lpstr>A New Scenario </vt:lpstr>
      <vt:lpstr>Do You Know Who the EEO Site Compliance Officer is For Your Campus?</vt:lpstr>
      <vt:lpstr>Maintaining the Integrity of the District’s Hiring Process</vt:lpstr>
      <vt:lpstr>PowerPoint Presentation</vt:lpstr>
      <vt:lpstr>PowerPoint Presentation</vt:lpstr>
    </vt:vector>
  </TitlesOfParts>
  <Company>SDCCD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Equal Employment Opportunity Training for Search Committees</dc:title>
  <dc:creator>SDCCD</dc:creator>
  <cp:lastModifiedBy>Sandy.Rosenthal</cp:lastModifiedBy>
  <cp:revision>1027</cp:revision>
  <cp:lastPrinted>2013-05-01T21:49:46Z</cp:lastPrinted>
  <dcterms:created xsi:type="dcterms:W3CDTF">2010-05-25T17:49:20Z</dcterms:created>
  <dcterms:modified xsi:type="dcterms:W3CDTF">2013-08-27T22:05:52Z</dcterms:modified>
</cp:coreProperties>
</file>